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5" r:id="rId6"/>
    <p:sldId id="261" r:id="rId7"/>
    <p:sldId id="262" r:id="rId8"/>
    <p:sldId id="263" r:id="rId9"/>
    <p:sldId id="264" r:id="rId10"/>
    <p:sldId id="266" r:id="rId11"/>
    <p:sldId id="267"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Raleway" pitchFamily="2" charset="-94"/>
      <p:regular r:id="rId17"/>
    </p:embeddedFont>
    <p:embeddedFont>
      <p:font typeface="Raleway Bold" charset="-94"/>
      <p:regular r:id="rId18"/>
    </p:embeddedFont>
    <p:embeddedFont>
      <p:font typeface="Rubik One" panose="020B0604020202020204" charset="-79"/>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5.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2.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sv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AutoShape 3"/>
          <p:cNvSpPr/>
          <p:nvPr/>
        </p:nvSpPr>
        <p:spPr>
          <a:xfrm>
            <a:off x="5725678" y="1139190"/>
            <a:ext cx="838454" cy="0"/>
          </a:xfrm>
          <a:prstGeom prst="line">
            <a:avLst/>
          </a:prstGeom>
          <a:ln w="47625" cap="flat">
            <a:solidFill>
              <a:srgbClr val="FF0000"/>
            </a:solidFill>
            <a:prstDash val="solid"/>
            <a:headEnd type="none" w="sm" len="sm"/>
            <a:tailEnd type="none" w="sm" len="sm"/>
          </a:ln>
        </p:spPr>
        <p:txBody>
          <a:bodyPr/>
          <a:lstStyle/>
          <a:p>
            <a:endParaRPr lang="tr-TR"/>
          </a:p>
        </p:txBody>
      </p:sp>
      <p:sp>
        <p:nvSpPr>
          <p:cNvPr id="4" name="AutoShape 4"/>
          <p:cNvSpPr/>
          <p:nvPr/>
        </p:nvSpPr>
        <p:spPr>
          <a:xfrm>
            <a:off x="11723868" y="1139190"/>
            <a:ext cx="838454" cy="0"/>
          </a:xfrm>
          <a:prstGeom prst="line">
            <a:avLst/>
          </a:prstGeom>
          <a:ln w="47625" cap="flat">
            <a:solidFill>
              <a:srgbClr val="FF0000"/>
            </a:solidFill>
            <a:prstDash val="solid"/>
            <a:headEnd type="none" w="sm" len="sm"/>
            <a:tailEnd type="none" w="sm" len="sm"/>
          </a:ln>
        </p:spPr>
        <p:txBody>
          <a:bodyPr/>
          <a:lstStyle/>
          <a:p>
            <a:endParaRPr lang="tr-TR"/>
          </a:p>
        </p:txBody>
      </p:sp>
      <p:sp>
        <p:nvSpPr>
          <p:cNvPr id="5" name="Freeform 5"/>
          <p:cNvSpPr/>
          <p:nvPr/>
        </p:nvSpPr>
        <p:spPr>
          <a:xfrm rot="5400000">
            <a:off x="8437735" y="2198487"/>
            <a:ext cx="1412530" cy="1223604"/>
          </a:xfrm>
          <a:custGeom>
            <a:avLst/>
            <a:gdLst/>
            <a:ahLst/>
            <a:cxnLst/>
            <a:rect l="l" t="t" r="r" b="b"/>
            <a:pathLst>
              <a:path w="1412530" h="1223604">
                <a:moveTo>
                  <a:pt x="0" y="0"/>
                </a:moveTo>
                <a:lnTo>
                  <a:pt x="1412530" y="0"/>
                </a:lnTo>
                <a:lnTo>
                  <a:pt x="1412530" y="1223604"/>
                </a:lnTo>
                <a:lnTo>
                  <a:pt x="0" y="1223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8585806" y="2166837"/>
            <a:ext cx="1116389" cy="1286903"/>
          </a:xfrm>
          <a:custGeom>
            <a:avLst/>
            <a:gdLst/>
            <a:ahLst/>
            <a:cxnLst/>
            <a:rect l="l" t="t" r="r" b="b"/>
            <a:pathLst>
              <a:path w="1116389" h="1286903">
                <a:moveTo>
                  <a:pt x="0" y="0"/>
                </a:moveTo>
                <a:lnTo>
                  <a:pt x="1116388" y="0"/>
                </a:lnTo>
                <a:lnTo>
                  <a:pt x="1116388" y="1286904"/>
                </a:lnTo>
                <a:lnTo>
                  <a:pt x="0" y="1286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TextBox 7"/>
          <p:cNvSpPr txBox="1"/>
          <p:nvPr/>
        </p:nvSpPr>
        <p:spPr>
          <a:xfrm>
            <a:off x="3088167" y="4365435"/>
            <a:ext cx="6092637" cy="1241424"/>
          </a:xfrm>
          <a:prstGeom prst="rect">
            <a:avLst/>
          </a:prstGeom>
        </p:spPr>
        <p:txBody>
          <a:bodyPr lIns="0" tIns="0" rIns="0" bIns="0" rtlCol="0" anchor="t">
            <a:spAutoFit/>
          </a:bodyPr>
          <a:lstStyle/>
          <a:p>
            <a:pPr>
              <a:lnSpc>
                <a:spcPts val="9199"/>
              </a:lnSpc>
            </a:pPr>
            <a:r>
              <a:rPr lang="en-US" sz="9999" spc="99">
                <a:solidFill>
                  <a:srgbClr val="FFFFFF"/>
                </a:solidFill>
                <a:latin typeface="Rubik One"/>
              </a:rPr>
              <a:t>BİL 424</a:t>
            </a:r>
          </a:p>
        </p:txBody>
      </p:sp>
      <p:sp>
        <p:nvSpPr>
          <p:cNvPr id="8" name="TextBox 8"/>
          <p:cNvSpPr txBox="1"/>
          <p:nvPr/>
        </p:nvSpPr>
        <p:spPr>
          <a:xfrm>
            <a:off x="8915728" y="3898814"/>
            <a:ext cx="7699835" cy="2234626"/>
          </a:xfrm>
          <a:prstGeom prst="rect">
            <a:avLst/>
          </a:prstGeom>
        </p:spPr>
        <p:txBody>
          <a:bodyPr lIns="0" tIns="0" rIns="0" bIns="0" rtlCol="0" anchor="t">
            <a:spAutoFit/>
          </a:bodyPr>
          <a:lstStyle/>
          <a:p>
            <a:pPr>
              <a:lnSpc>
                <a:spcPts val="8522"/>
              </a:lnSpc>
            </a:pPr>
            <a:r>
              <a:rPr lang="en-US" sz="9263" spc="92">
                <a:solidFill>
                  <a:srgbClr val="FF0000"/>
                </a:solidFill>
                <a:latin typeface="Rubik One"/>
              </a:rPr>
              <a:t>GAME PROJECT</a:t>
            </a:r>
          </a:p>
        </p:txBody>
      </p:sp>
      <p:sp>
        <p:nvSpPr>
          <p:cNvPr id="9" name="TextBox 9"/>
          <p:cNvSpPr txBox="1"/>
          <p:nvPr/>
        </p:nvSpPr>
        <p:spPr>
          <a:xfrm>
            <a:off x="-244573" y="6431819"/>
            <a:ext cx="7855682" cy="1672590"/>
          </a:xfrm>
          <a:prstGeom prst="rect">
            <a:avLst/>
          </a:prstGeom>
        </p:spPr>
        <p:txBody>
          <a:bodyPr lIns="0" tIns="0" rIns="0" bIns="0" rtlCol="0" anchor="t">
            <a:spAutoFit/>
          </a:bodyPr>
          <a:lstStyle/>
          <a:p>
            <a:pPr algn="ctr">
              <a:lnSpc>
                <a:spcPts val="3359"/>
              </a:lnSpc>
            </a:pPr>
            <a:r>
              <a:rPr lang="en-US" sz="2399" spc="47">
                <a:solidFill>
                  <a:srgbClr val="FFFFFF"/>
                </a:solidFill>
                <a:latin typeface="Raleway"/>
              </a:rPr>
              <a:t>Harun Serkan Metin</a:t>
            </a:r>
          </a:p>
          <a:p>
            <a:pPr algn="ctr">
              <a:lnSpc>
                <a:spcPts val="3359"/>
              </a:lnSpc>
            </a:pPr>
            <a:r>
              <a:rPr lang="en-US" sz="2399" spc="47">
                <a:solidFill>
                  <a:srgbClr val="FFFFFF"/>
                </a:solidFill>
                <a:latin typeface="Raleway"/>
              </a:rPr>
              <a:t>Hüseyin Pekkan</a:t>
            </a:r>
          </a:p>
          <a:p>
            <a:pPr algn="ctr">
              <a:lnSpc>
                <a:spcPts val="3359"/>
              </a:lnSpc>
            </a:pPr>
            <a:r>
              <a:rPr lang="en-US" sz="2399" spc="47">
                <a:solidFill>
                  <a:srgbClr val="FFFFFF"/>
                </a:solidFill>
                <a:latin typeface="Raleway"/>
              </a:rPr>
              <a:t>Berkay Yıldız</a:t>
            </a:r>
          </a:p>
          <a:p>
            <a:pPr algn="ctr">
              <a:lnSpc>
                <a:spcPts val="3359"/>
              </a:lnSpc>
            </a:pPr>
            <a:r>
              <a:rPr lang="en-US" sz="2399" spc="47">
                <a:solidFill>
                  <a:srgbClr val="FFFFFF"/>
                </a:solidFill>
                <a:latin typeface="Raleway"/>
              </a:rPr>
              <a:t>Mustafa İldemir</a:t>
            </a:r>
          </a:p>
        </p:txBody>
      </p:sp>
      <p:sp>
        <p:nvSpPr>
          <p:cNvPr id="10" name="TextBox 10"/>
          <p:cNvSpPr txBox="1"/>
          <p:nvPr/>
        </p:nvSpPr>
        <p:spPr>
          <a:xfrm>
            <a:off x="3179530" y="748305"/>
            <a:ext cx="11723868" cy="696045"/>
          </a:xfrm>
          <a:prstGeom prst="rect">
            <a:avLst/>
          </a:prstGeom>
        </p:spPr>
        <p:txBody>
          <a:bodyPr lIns="0" tIns="0" rIns="0" bIns="0" rtlCol="0" anchor="t">
            <a:spAutoFit/>
          </a:bodyPr>
          <a:lstStyle/>
          <a:p>
            <a:pPr algn="ctr">
              <a:lnSpc>
                <a:spcPts val="5725"/>
              </a:lnSpc>
            </a:pPr>
            <a:r>
              <a:rPr lang="en-US" sz="4089" spc="163">
                <a:solidFill>
                  <a:srgbClr val="FFFFFF"/>
                </a:solidFill>
                <a:latin typeface="Raleway Bold"/>
              </a:rPr>
              <a:t>EVA</a:t>
            </a:r>
          </a:p>
        </p:txBody>
      </p:sp>
      <p:sp>
        <p:nvSpPr>
          <p:cNvPr id="11" name="Freeform 11"/>
          <p:cNvSpPr/>
          <p:nvPr/>
        </p:nvSpPr>
        <p:spPr>
          <a:xfrm>
            <a:off x="8455718"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12" name="Freeform 12"/>
          <p:cNvSpPr/>
          <p:nvPr/>
        </p:nvSpPr>
        <p:spPr>
          <a:xfrm>
            <a:off x="9041465"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3" name="Freeform 13"/>
          <p:cNvSpPr/>
          <p:nvPr/>
        </p:nvSpPr>
        <p:spPr>
          <a:xfrm>
            <a:off x="9608813" y="9009088"/>
            <a:ext cx="223469" cy="223469"/>
          </a:xfrm>
          <a:custGeom>
            <a:avLst/>
            <a:gdLst/>
            <a:ahLst/>
            <a:cxnLst/>
            <a:rect l="l" t="t" r="r" b="b"/>
            <a:pathLst>
              <a:path w="223469" h="223469">
                <a:moveTo>
                  <a:pt x="0" y="0"/>
                </a:moveTo>
                <a:lnTo>
                  <a:pt x="223469" y="0"/>
                </a:lnTo>
                <a:lnTo>
                  <a:pt x="223469" y="223469"/>
                </a:lnTo>
                <a:lnTo>
                  <a:pt x="0" y="2234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4" name="TextBox 4"/>
          <p:cNvSpPr txBox="1"/>
          <p:nvPr/>
        </p:nvSpPr>
        <p:spPr>
          <a:xfrm>
            <a:off x="4495800" y="1452857"/>
            <a:ext cx="8913748" cy="459293"/>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4000" b="0" i="0" u="none" strike="noStrike" kern="1200" cap="none" spc="49" normalizeH="0" baseline="0" noProof="0" dirty="0">
                <a:ln>
                  <a:noFill/>
                </a:ln>
                <a:solidFill>
                  <a:srgbClr val="FFFFFF"/>
                </a:solidFill>
                <a:effectLst/>
                <a:uLnTx/>
                <a:uFillTx/>
                <a:latin typeface="Raleway"/>
                <a:ea typeface="+mn-ea"/>
                <a:cs typeface="+mn-cs"/>
              </a:rPr>
              <a:t>Kullanılan </a:t>
            </a:r>
            <a:r>
              <a:rPr kumimoji="0" lang="tr-TR" sz="4000" b="0" i="0" u="none" strike="noStrike" kern="1200" cap="none" spc="49" normalizeH="0" baseline="0" noProof="0" dirty="0" err="1">
                <a:ln>
                  <a:noFill/>
                </a:ln>
                <a:solidFill>
                  <a:srgbClr val="FFFFFF"/>
                </a:solidFill>
                <a:effectLst/>
                <a:uLnTx/>
                <a:uFillTx/>
                <a:latin typeface="Raleway"/>
                <a:ea typeface="+mn-ea"/>
                <a:cs typeface="+mn-cs"/>
              </a:rPr>
              <a:t>Assetler</a:t>
            </a:r>
            <a:endParaRPr kumimoji="0" lang="en-US" sz="4000" b="0" i="0" u="none" strike="noStrike" kern="1200" cap="none" spc="49" normalizeH="0" baseline="0" noProof="0" dirty="0">
              <a:ln>
                <a:noFill/>
              </a:ln>
              <a:solidFill>
                <a:srgbClr val="FFFFFF"/>
              </a:solidFill>
              <a:effectLst/>
              <a:uLnTx/>
              <a:uFillTx/>
              <a:latin typeface="Raleway"/>
              <a:ea typeface="+mn-ea"/>
              <a:cs typeface="+mn-cs"/>
            </a:endParaRPr>
          </a:p>
        </p:txBody>
      </p:sp>
      <p:sp>
        <p:nvSpPr>
          <p:cNvPr id="5" name="TextBox 5"/>
          <p:cNvSpPr txBox="1"/>
          <p:nvPr/>
        </p:nvSpPr>
        <p:spPr>
          <a:xfrm>
            <a:off x="450957" y="4236478"/>
            <a:ext cx="5374261" cy="3555204"/>
          </a:xfrm>
          <a:prstGeom prst="rect">
            <a:avLst/>
          </a:prstGeom>
        </p:spPr>
        <p:txBody>
          <a:bodyPr wrap="square"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2499" b="0" i="0" u="none" strike="noStrike" kern="1200" cap="none" spc="49" normalizeH="0" baseline="0" noProof="0" dirty="0">
                <a:ln>
                  <a:noFill/>
                </a:ln>
                <a:solidFill>
                  <a:srgbClr val="FFFFFF"/>
                </a:solidFill>
                <a:effectLst/>
                <a:uLnTx/>
                <a:uFillTx/>
                <a:latin typeface="Raleway"/>
                <a:ea typeface="+mn-ea"/>
                <a:cs typeface="+mn-cs"/>
              </a:rPr>
              <a:t>Harun Serkan Metin:</a:t>
            </a:r>
          </a:p>
          <a:p>
            <a:pPr marL="342900" marR="0" lvl="0" indent="-342900" algn="ctr" defTabSz="914400" rtl="0" eaLnBrk="1" fontAlgn="auto" latinLnBrk="0" hangingPunct="1">
              <a:lnSpc>
                <a:spcPts val="3499"/>
              </a:lnSpc>
              <a:spcBef>
                <a:spcPts val="0"/>
              </a:spcBef>
              <a:spcAft>
                <a:spcPts val="0"/>
              </a:spcAft>
              <a:buClrTx/>
              <a:buSzTx/>
              <a:buFontTx/>
              <a:buChar char="-"/>
              <a:tabLst/>
              <a:defRPr/>
            </a:pPr>
            <a:r>
              <a:rPr lang="tr-TR" sz="2499" spc="49" dirty="0" err="1">
                <a:solidFill>
                  <a:srgbClr val="FFFFFF"/>
                </a:solidFill>
                <a:latin typeface="Raleway"/>
              </a:rPr>
              <a:t>Asset</a:t>
            </a:r>
            <a:r>
              <a:rPr lang="tr-TR" sz="2499" spc="49" dirty="0">
                <a:solidFill>
                  <a:srgbClr val="FFFFFF"/>
                </a:solidFill>
                <a:latin typeface="Raleway"/>
              </a:rPr>
              <a:t> Kullanmamıştır. Sadece </a:t>
            </a:r>
            <a:r>
              <a:rPr lang="tr-TR" sz="2499" spc="49" dirty="0" err="1">
                <a:solidFill>
                  <a:srgbClr val="FFFFFF"/>
                </a:solidFill>
                <a:latin typeface="Raleway"/>
              </a:rPr>
              <a:t>iconlar</a:t>
            </a:r>
            <a:r>
              <a:rPr lang="tr-TR" sz="2499" spc="49" dirty="0">
                <a:solidFill>
                  <a:srgbClr val="FFFFFF"/>
                </a:solidFill>
                <a:latin typeface="Raleway"/>
              </a:rPr>
              <a:t> medyaları internetten hazır şekilde alındı</a:t>
            </a:r>
          </a:p>
          <a:p>
            <a:pPr marR="0" lvl="0" algn="ctr" defTabSz="914400" rtl="0" eaLnBrk="1" fontAlgn="auto" latinLnBrk="0" hangingPunct="1">
              <a:lnSpc>
                <a:spcPts val="3499"/>
              </a:lnSpc>
              <a:spcBef>
                <a:spcPts val="0"/>
              </a:spcBef>
              <a:spcAft>
                <a:spcPts val="0"/>
              </a:spcAft>
              <a:buClrTx/>
              <a:buSzTx/>
              <a:tabLst/>
              <a:defRPr/>
            </a:pPr>
            <a:br>
              <a:rPr lang="tr-TR" sz="2499" spc="49" dirty="0">
                <a:solidFill>
                  <a:srgbClr val="FFFFFF"/>
                </a:solidFill>
                <a:latin typeface="Raleway"/>
              </a:rPr>
            </a:br>
            <a:r>
              <a:rPr lang="tr-TR" sz="2499" spc="49" dirty="0">
                <a:solidFill>
                  <a:srgbClr val="FFFFFF"/>
                </a:solidFill>
                <a:latin typeface="Raleway"/>
              </a:rPr>
              <a:t>Berkay Yıldız:</a:t>
            </a:r>
            <a:br>
              <a:rPr lang="tr-TR" sz="2499" spc="49" dirty="0">
                <a:solidFill>
                  <a:srgbClr val="FFFFFF"/>
                </a:solidFill>
                <a:latin typeface="Raleway"/>
              </a:rPr>
            </a:br>
            <a:r>
              <a:rPr lang="tr-TR" sz="2499" spc="49" dirty="0">
                <a:solidFill>
                  <a:srgbClr val="FFFFFF"/>
                </a:solidFill>
                <a:latin typeface="Raleway"/>
              </a:rPr>
              <a:t>- Sahne tasarımı için </a:t>
            </a:r>
            <a:r>
              <a:rPr lang="tr-TR" sz="2499" spc="49" dirty="0" err="1">
                <a:solidFill>
                  <a:srgbClr val="FFFFFF"/>
                </a:solidFill>
                <a:latin typeface="Raleway"/>
              </a:rPr>
              <a:t>Sci</a:t>
            </a:r>
            <a:r>
              <a:rPr lang="tr-TR" sz="2499" spc="49" dirty="0">
                <a:solidFill>
                  <a:srgbClr val="FFFFFF"/>
                </a:solidFill>
                <a:latin typeface="Raleway"/>
              </a:rPr>
              <a:t>-Fi </a:t>
            </a:r>
            <a:r>
              <a:rPr lang="tr-TR" sz="2499" spc="49" dirty="0" err="1">
                <a:solidFill>
                  <a:srgbClr val="FFFFFF"/>
                </a:solidFill>
                <a:latin typeface="Raleway"/>
              </a:rPr>
              <a:t>Styled</a:t>
            </a:r>
            <a:r>
              <a:rPr lang="tr-TR" sz="2499" spc="49" dirty="0">
                <a:solidFill>
                  <a:srgbClr val="FFFFFF"/>
                </a:solidFill>
                <a:latin typeface="Raleway"/>
              </a:rPr>
              <a:t> Modular Pack kullanıldı.</a:t>
            </a:r>
          </a:p>
        </p:txBody>
      </p:sp>
      <p:sp>
        <p:nvSpPr>
          <p:cNvPr id="8" name="Freeform 4">
            <a:extLst>
              <a:ext uri="{FF2B5EF4-FFF2-40B4-BE49-F238E27FC236}">
                <a16:creationId xmlns:a16="http://schemas.microsoft.com/office/drawing/2014/main" id="{2B8D9D4C-BA75-45E0-0B7D-F2C22429469B}"/>
              </a:ext>
            </a:extLst>
          </p:cNvPr>
          <p:cNvSpPr/>
          <p:nvPr/>
        </p:nvSpPr>
        <p:spPr>
          <a:xfrm>
            <a:off x="4537102" y="1981882"/>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pic>
        <p:nvPicPr>
          <p:cNvPr id="3" name="Resim 2" descr="metin, yazı tipi, ekran görüntüsü, tasarım içeren bir resim&#10;&#10;Açıklama otomatik olarak oluşturuldu">
            <a:extLst>
              <a:ext uri="{FF2B5EF4-FFF2-40B4-BE49-F238E27FC236}">
                <a16:creationId xmlns:a16="http://schemas.microsoft.com/office/drawing/2014/main" id="{28566E07-586D-A3A2-B588-83954FECD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4630513"/>
            <a:ext cx="3990176" cy="2767134"/>
          </a:xfrm>
          <a:prstGeom prst="rect">
            <a:avLst/>
          </a:prstGeom>
        </p:spPr>
      </p:pic>
      <p:sp>
        <p:nvSpPr>
          <p:cNvPr id="11" name="TextBox 5">
            <a:extLst>
              <a:ext uri="{FF2B5EF4-FFF2-40B4-BE49-F238E27FC236}">
                <a16:creationId xmlns:a16="http://schemas.microsoft.com/office/drawing/2014/main" id="{8E772AA9-6C75-00F5-8589-47AE106401EB}"/>
              </a:ext>
            </a:extLst>
          </p:cNvPr>
          <p:cNvSpPr txBox="1"/>
          <p:nvPr/>
        </p:nvSpPr>
        <p:spPr>
          <a:xfrm>
            <a:off x="12039600" y="3563217"/>
            <a:ext cx="5374261" cy="4901726"/>
          </a:xfrm>
          <a:prstGeom prst="rect">
            <a:avLst/>
          </a:prstGeom>
        </p:spPr>
        <p:txBody>
          <a:bodyPr wrap="square"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2499" b="0" i="0" u="none" strike="noStrike" kern="1200" cap="none" spc="49" normalizeH="0" baseline="0" noProof="0" dirty="0">
                <a:ln>
                  <a:noFill/>
                </a:ln>
                <a:solidFill>
                  <a:srgbClr val="FFFFFF"/>
                </a:solidFill>
                <a:effectLst/>
                <a:uLnTx/>
                <a:uFillTx/>
                <a:latin typeface="Raleway"/>
                <a:ea typeface="+mn-ea"/>
                <a:cs typeface="+mn-cs"/>
              </a:rPr>
              <a:t>Mustafa </a:t>
            </a:r>
            <a:r>
              <a:rPr kumimoji="0" lang="tr-TR" sz="2499" b="0" i="0" u="none" strike="noStrike" kern="1200" cap="none" spc="49" normalizeH="0" baseline="0" noProof="0" dirty="0" err="1">
                <a:ln>
                  <a:noFill/>
                </a:ln>
                <a:solidFill>
                  <a:srgbClr val="FFFFFF"/>
                </a:solidFill>
                <a:effectLst/>
                <a:uLnTx/>
                <a:uFillTx/>
                <a:latin typeface="Raleway"/>
                <a:ea typeface="+mn-ea"/>
                <a:cs typeface="+mn-cs"/>
              </a:rPr>
              <a:t>İldemir</a:t>
            </a:r>
            <a:r>
              <a:rPr kumimoji="0" lang="tr-TR" sz="2499" b="0" i="0" u="none" strike="noStrike" kern="1200" cap="none" spc="49" normalizeH="0" baseline="0" noProof="0" dirty="0">
                <a:ln>
                  <a:noFill/>
                </a:ln>
                <a:solidFill>
                  <a:srgbClr val="FFFFFF"/>
                </a:solidFill>
                <a:effectLst/>
                <a:uLnTx/>
                <a:uFillTx/>
                <a:latin typeface="Raleway"/>
                <a:ea typeface="+mn-ea"/>
                <a:cs typeface="+mn-cs"/>
              </a:rPr>
              <a:t>:</a:t>
            </a:r>
            <a:br>
              <a:rPr kumimoji="0" lang="tr-TR" sz="2499" b="0" i="0" u="none" strike="noStrike" kern="1200" cap="none" spc="49" normalizeH="0" baseline="0" noProof="0" dirty="0">
                <a:ln>
                  <a:noFill/>
                </a:ln>
                <a:solidFill>
                  <a:srgbClr val="FFFFFF"/>
                </a:solidFill>
                <a:effectLst/>
                <a:uLnTx/>
                <a:uFillTx/>
                <a:latin typeface="Raleway"/>
                <a:ea typeface="+mn-ea"/>
                <a:cs typeface="+mn-cs"/>
              </a:rPr>
            </a:br>
            <a:r>
              <a:rPr kumimoji="0" lang="tr-TR" sz="2499" b="0" i="0" u="none" strike="noStrike" kern="1200" cap="none" spc="49" normalizeH="0" baseline="0" noProof="0" dirty="0" err="1">
                <a:ln>
                  <a:noFill/>
                </a:ln>
                <a:solidFill>
                  <a:srgbClr val="FFFFFF"/>
                </a:solidFill>
                <a:effectLst/>
                <a:uLnTx/>
                <a:uFillTx/>
                <a:latin typeface="Raleway"/>
                <a:ea typeface="+mn-ea"/>
                <a:cs typeface="+mn-cs"/>
              </a:rPr>
              <a:t>Polylised</a:t>
            </a:r>
            <a:r>
              <a:rPr kumimoji="0" lang="tr-TR" sz="2499" b="0" i="0" u="none" strike="noStrike" kern="1200" cap="none" spc="49" normalizeH="0" baseline="0" noProof="0" dirty="0">
                <a:ln>
                  <a:noFill/>
                </a:ln>
                <a:solidFill>
                  <a:srgbClr val="FFFFFF"/>
                </a:solidFill>
                <a:effectLst/>
                <a:uLnTx/>
                <a:uFillTx/>
                <a:latin typeface="Raleway"/>
                <a:ea typeface="+mn-ea"/>
                <a:cs typeface="+mn-cs"/>
              </a:rPr>
              <a:t> </a:t>
            </a:r>
            <a:r>
              <a:rPr kumimoji="0" lang="tr-TR" sz="2499" b="0" i="0" u="none" strike="noStrike" kern="1200" cap="none" spc="49" normalizeH="0" baseline="0" noProof="0" dirty="0" err="1">
                <a:ln>
                  <a:noFill/>
                </a:ln>
                <a:solidFill>
                  <a:srgbClr val="FFFFFF"/>
                </a:solidFill>
                <a:effectLst/>
                <a:uLnTx/>
                <a:uFillTx/>
                <a:latin typeface="Raleway"/>
                <a:ea typeface="+mn-ea"/>
                <a:cs typeface="+mn-cs"/>
              </a:rPr>
              <a:t>Asseti</a:t>
            </a:r>
            <a:r>
              <a:rPr kumimoji="0" lang="tr-TR" sz="2499" b="0" i="0" u="none" strike="noStrike" kern="1200" cap="none" spc="49" normalizeH="0" baseline="0" noProof="0" dirty="0">
                <a:ln>
                  <a:noFill/>
                </a:ln>
                <a:solidFill>
                  <a:srgbClr val="FFFFFF"/>
                </a:solidFill>
                <a:effectLst/>
                <a:uLnTx/>
                <a:uFillTx/>
                <a:latin typeface="Raleway"/>
                <a:ea typeface="+mn-ea"/>
                <a:cs typeface="+mn-cs"/>
              </a:rPr>
              <a:t> final sahnesi için kullanıldı.</a:t>
            </a:r>
          </a:p>
          <a:p>
            <a:pPr marL="0" marR="0" lvl="0" indent="0" algn="ctr" defTabSz="914400" rtl="0" eaLnBrk="1" fontAlgn="auto" latinLnBrk="0" hangingPunct="1">
              <a:lnSpc>
                <a:spcPts val="3499"/>
              </a:lnSpc>
              <a:spcBef>
                <a:spcPts val="0"/>
              </a:spcBef>
              <a:spcAft>
                <a:spcPts val="0"/>
              </a:spcAft>
              <a:buClrTx/>
              <a:buSzTx/>
              <a:buFontTx/>
              <a:buNone/>
              <a:tabLst/>
              <a:defRPr/>
            </a:pPr>
            <a:r>
              <a:rPr lang="tr-TR" sz="2499" spc="49" dirty="0" err="1">
                <a:solidFill>
                  <a:srgbClr val="FFFFFF"/>
                </a:solidFill>
                <a:latin typeface="Raleway"/>
              </a:rPr>
              <a:t>Sci</a:t>
            </a:r>
            <a:r>
              <a:rPr lang="tr-TR" sz="2499" spc="49" dirty="0">
                <a:solidFill>
                  <a:srgbClr val="FFFFFF"/>
                </a:solidFill>
                <a:latin typeface="Raleway"/>
              </a:rPr>
              <a:t>-Fi Warrior ile </a:t>
            </a:r>
            <a:r>
              <a:rPr lang="tr-TR" sz="2499" spc="49" dirty="0" err="1">
                <a:solidFill>
                  <a:srgbClr val="FFFFFF"/>
                </a:solidFill>
                <a:latin typeface="Raleway"/>
              </a:rPr>
              <a:t>enemy</a:t>
            </a:r>
            <a:r>
              <a:rPr lang="tr-TR" sz="2499" spc="49" dirty="0">
                <a:solidFill>
                  <a:srgbClr val="FFFFFF"/>
                </a:solidFill>
                <a:latin typeface="Raleway"/>
              </a:rPr>
              <a:t> hazır olarak alındı ama kodları ve animasyonları elle yapıldı.</a:t>
            </a:r>
          </a:p>
          <a:p>
            <a:pPr marL="0" marR="0" lvl="0" indent="0" algn="ctr" defTabSz="914400" rtl="0" eaLnBrk="1" fontAlgn="auto" latinLnBrk="0" hangingPunct="1">
              <a:lnSpc>
                <a:spcPts val="3499"/>
              </a:lnSpc>
              <a:spcBef>
                <a:spcPts val="0"/>
              </a:spcBef>
              <a:spcAft>
                <a:spcPts val="0"/>
              </a:spcAft>
              <a:buClrTx/>
              <a:buSzTx/>
              <a:buFontTx/>
              <a:buNone/>
              <a:tabLst/>
              <a:defRPr/>
            </a:pPr>
            <a:br>
              <a:rPr kumimoji="0" lang="tr-TR" sz="2499" b="0" i="0" u="none" strike="noStrike" kern="1200" cap="none" spc="49" normalizeH="0" baseline="0" noProof="0" dirty="0">
                <a:ln>
                  <a:noFill/>
                </a:ln>
                <a:solidFill>
                  <a:srgbClr val="FFFFFF"/>
                </a:solidFill>
                <a:effectLst/>
                <a:uLnTx/>
                <a:uFillTx/>
                <a:latin typeface="Raleway"/>
                <a:ea typeface="+mn-ea"/>
                <a:cs typeface="+mn-cs"/>
              </a:rPr>
            </a:br>
            <a:r>
              <a:rPr kumimoji="0" lang="tr-TR" sz="2499" b="0" i="0" u="none" strike="noStrike" kern="1200" cap="none" spc="49" normalizeH="0" baseline="0" noProof="0" dirty="0">
                <a:ln>
                  <a:noFill/>
                </a:ln>
                <a:solidFill>
                  <a:srgbClr val="FFFFFF"/>
                </a:solidFill>
                <a:effectLst/>
                <a:uLnTx/>
                <a:uFillTx/>
                <a:latin typeface="Raleway"/>
                <a:ea typeface="+mn-ea"/>
                <a:cs typeface="+mn-cs"/>
              </a:rPr>
              <a:t>Hüseyin Pekkan:</a:t>
            </a:r>
            <a:br>
              <a:rPr kumimoji="0" lang="tr-TR" sz="2499" b="0" i="0" u="none" strike="noStrike" kern="1200" cap="none" spc="49" normalizeH="0" baseline="0" noProof="0" dirty="0">
                <a:ln>
                  <a:noFill/>
                </a:ln>
                <a:solidFill>
                  <a:srgbClr val="FFFFFF"/>
                </a:solidFill>
                <a:effectLst/>
                <a:uLnTx/>
                <a:uFillTx/>
                <a:latin typeface="Raleway"/>
                <a:ea typeface="+mn-ea"/>
                <a:cs typeface="+mn-cs"/>
              </a:rPr>
            </a:br>
            <a:r>
              <a:rPr kumimoji="0" lang="tr-TR" sz="2499" b="0" i="0" u="none" strike="noStrike" kern="1200" cap="none" spc="49" normalizeH="0" baseline="0" noProof="0" dirty="0" err="1">
                <a:ln>
                  <a:noFill/>
                </a:ln>
                <a:solidFill>
                  <a:srgbClr val="FFFFFF"/>
                </a:solidFill>
                <a:effectLst/>
                <a:uLnTx/>
                <a:uFillTx/>
                <a:latin typeface="Raleway"/>
                <a:ea typeface="+mn-ea"/>
                <a:cs typeface="+mn-cs"/>
              </a:rPr>
              <a:t>Character</a:t>
            </a:r>
            <a:r>
              <a:rPr kumimoji="0" lang="tr-TR" sz="2499" b="0" i="0" u="none" strike="noStrike" kern="1200" cap="none" spc="49" normalizeH="0" baseline="0" noProof="0" dirty="0">
                <a:ln>
                  <a:noFill/>
                </a:ln>
                <a:solidFill>
                  <a:srgbClr val="FFFFFF"/>
                </a:solidFill>
                <a:effectLst/>
                <a:uLnTx/>
                <a:uFillTx/>
                <a:latin typeface="Raleway"/>
                <a:ea typeface="+mn-ea"/>
                <a:cs typeface="+mn-cs"/>
              </a:rPr>
              <a:t> Kontroller </a:t>
            </a:r>
            <a:r>
              <a:rPr kumimoji="0" lang="tr-TR" sz="2499" b="0" i="0" u="none" strike="noStrike" kern="1200" cap="none" spc="49" normalizeH="0" baseline="0" noProof="0" dirty="0" err="1">
                <a:ln>
                  <a:noFill/>
                </a:ln>
                <a:solidFill>
                  <a:srgbClr val="FFFFFF"/>
                </a:solidFill>
                <a:effectLst/>
                <a:uLnTx/>
                <a:uFillTx/>
                <a:latin typeface="Raleway"/>
                <a:ea typeface="+mn-ea"/>
                <a:cs typeface="+mn-cs"/>
              </a:rPr>
              <a:t>Asset</a:t>
            </a:r>
            <a:r>
              <a:rPr kumimoji="0" lang="tr-TR" sz="2499" b="0" i="0" u="none" strike="noStrike" kern="1200" cap="none" spc="49" normalizeH="0" baseline="0" noProof="0" dirty="0">
                <a:ln>
                  <a:noFill/>
                </a:ln>
                <a:solidFill>
                  <a:srgbClr val="FFFFFF"/>
                </a:solidFill>
                <a:effectLst/>
                <a:uLnTx/>
                <a:uFillTx/>
                <a:latin typeface="Raleway"/>
                <a:ea typeface="+mn-ea"/>
                <a:cs typeface="+mn-cs"/>
              </a:rPr>
              <a:t> olarak alındı fakat eklemeler yapıldı.</a:t>
            </a:r>
          </a:p>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2499" b="0" i="0" u="none" strike="noStrike" kern="1200" cap="none" spc="49" normalizeH="0" baseline="0" noProof="0" dirty="0">
                <a:ln>
                  <a:noFill/>
                </a:ln>
                <a:solidFill>
                  <a:srgbClr val="FFFFFF"/>
                </a:solidFill>
                <a:effectLst/>
                <a:uLnTx/>
                <a:uFillTx/>
                <a:latin typeface="Raleway"/>
                <a:ea typeface="+mn-ea"/>
                <a:cs typeface="+mn-cs"/>
              </a:rPr>
              <a:t>Silah modeli hazır alındı.</a:t>
            </a:r>
            <a:endParaRPr kumimoji="0" lang="en-US" sz="2499" b="0" i="0" u="none" strike="noStrike" kern="1200" cap="none" spc="49" normalizeH="0" baseline="0" noProof="0" dirty="0">
              <a:ln>
                <a:noFill/>
              </a:ln>
              <a:solidFill>
                <a:srgbClr val="FFFFFF"/>
              </a:solidFill>
              <a:effectLst/>
              <a:uLnTx/>
              <a:uFillTx/>
              <a:latin typeface="Raleway"/>
              <a:ea typeface="+mn-ea"/>
              <a:cs typeface="+mn-cs"/>
            </a:endParaRPr>
          </a:p>
        </p:txBody>
      </p:sp>
    </p:spTree>
    <p:extLst>
      <p:ext uri="{BB962C8B-B14F-4D97-AF65-F5344CB8AC3E}">
        <p14:creationId xmlns:p14="http://schemas.microsoft.com/office/powerpoint/2010/main" val="295341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4" name="TextBox 4"/>
          <p:cNvSpPr txBox="1"/>
          <p:nvPr/>
        </p:nvSpPr>
        <p:spPr>
          <a:xfrm>
            <a:off x="4495800" y="1452857"/>
            <a:ext cx="8913748" cy="459293"/>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4000" b="0" i="0" u="none" strike="noStrike" kern="1200" cap="none" spc="49" normalizeH="0" baseline="0" noProof="0" dirty="0" err="1">
                <a:ln>
                  <a:noFill/>
                </a:ln>
                <a:solidFill>
                  <a:srgbClr val="FFFFFF"/>
                </a:solidFill>
                <a:effectLst/>
                <a:uLnTx/>
                <a:uFillTx/>
                <a:latin typeface="Raleway"/>
                <a:ea typeface="+mn-ea"/>
                <a:cs typeface="+mn-cs"/>
              </a:rPr>
              <a:t>Commit</a:t>
            </a:r>
            <a:r>
              <a:rPr kumimoji="0" lang="tr-TR" sz="4000" b="0" i="0" u="none" strike="noStrike" kern="1200" cap="none" spc="49" normalizeH="0" baseline="0" noProof="0" dirty="0">
                <a:ln>
                  <a:noFill/>
                </a:ln>
                <a:solidFill>
                  <a:srgbClr val="FFFFFF"/>
                </a:solidFill>
                <a:effectLst/>
                <a:uLnTx/>
                <a:uFillTx/>
                <a:latin typeface="Raleway"/>
                <a:ea typeface="+mn-ea"/>
                <a:cs typeface="+mn-cs"/>
              </a:rPr>
              <a:t> </a:t>
            </a:r>
            <a:r>
              <a:rPr kumimoji="0" lang="tr-TR" sz="4000" b="0" i="0" u="none" strike="noStrike" kern="1200" cap="none" spc="49" normalizeH="0" baseline="0" noProof="0" dirty="0" err="1">
                <a:ln>
                  <a:noFill/>
                </a:ln>
                <a:solidFill>
                  <a:srgbClr val="FFFFFF"/>
                </a:solidFill>
                <a:effectLst/>
                <a:uLnTx/>
                <a:uFillTx/>
                <a:latin typeface="Raleway"/>
                <a:ea typeface="+mn-ea"/>
                <a:cs typeface="+mn-cs"/>
              </a:rPr>
              <a:t>History</a:t>
            </a:r>
            <a:endParaRPr kumimoji="0" lang="en-US" sz="4000" b="0" i="0" u="none" strike="noStrike" kern="1200" cap="none" spc="49" normalizeH="0" baseline="0" noProof="0" dirty="0">
              <a:ln>
                <a:noFill/>
              </a:ln>
              <a:solidFill>
                <a:srgbClr val="FFFFFF"/>
              </a:solidFill>
              <a:effectLst/>
              <a:uLnTx/>
              <a:uFillTx/>
              <a:latin typeface="Raleway"/>
              <a:ea typeface="+mn-ea"/>
              <a:cs typeface="+mn-cs"/>
            </a:endParaRPr>
          </a:p>
        </p:txBody>
      </p:sp>
      <p:sp>
        <p:nvSpPr>
          <p:cNvPr id="8" name="Freeform 4">
            <a:extLst>
              <a:ext uri="{FF2B5EF4-FFF2-40B4-BE49-F238E27FC236}">
                <a16:creationId xmlns:a16="http://schemas.microsoft.com/office/drawing/2014/main" id="{2B8D9D4C-BA75-45E0-0B7D-F2C22429469B}"/>
              </a:ext>
            </a:extLst>
          </p:cNvPr>
          <p:cNvSpPr/>
          <p:nvPr/>
        </p:nvSpPr>
        <p:spPr>
          <a:xfrm>
            <a:off x="4875535" y="2010900"/>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Resim 5" descr="metin, ekran görüntüsü, yazılım, multimedya yazılımı içeren bir resim&#10;&#10;Açıklama otomatik olarak oluşturuldu">
            <a:extLst>
              <a:ext uri="{FF2B5EF4-FFF2-40B4-BE49-F238E27FC236}">
                <a16:creationId xmlns:a16="http://schemas.microsoft.com/office/drawing/2014/main" id="{35E52B85-DEE9-6045-BFE1-D3DB61619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1975" y="3149670"/>
            <a:ext cx="6077798" cy="2200582"/>
          </a:xfrm>
          <a:prstGeom prst="rect">
            <a:avLst/>
          </a:prstGeom>
        </p:spPr>
      </p:pic>
      <p:pic>
        <p:nvPicPr>
          <p:cNvPr id="9" name="Resim 8" descr="metin, ekran görüntüsü, diyagram, grafik tasarım içeren bir resim&#10;&#10;Açıklama otomatik olarak oluşturuldu">
            <a:extLst>
              <a:ext uri="{FF2B5EF4-FFF2-40B4-BE49-F238E27FC236}">
                <a16:creationId xmlns:a16="http://schemas.microsoft.com/office/drawing/2014/main" id="{3A6ABA70-55D3-D34D-E5A3-2A02A37C2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5996" y="5733221"/>
            <a:ext cx="6449756" cy="4234618"/>
          </a:xfrm>
          <a:prstGeom prst="rect">
            <a:avLst/>
          </a:prstGeom>
        </p:spPr>
      </p:pic>
      <p:pic>
        <p:nvPicPr>
          <p:cNvPr id="12" name="Resim 11">
            <a:extLst>
              <a:ext uri="{FF2B5EF4-FFF2-40B4-BE49-F238E27FC236}">
                <a16:creationId xmlns:a16="http://schemas.microsoft.com/office/drawing/2014/main" id="{39FC3367-FC7A-730C-BD15-5083191E9724}"/>
              </a:ext>
            </a:extLst>
          </p:cNvPr>
          <p:cNvPicPr>
            <a:picLocks noChangeAspect="1"/>
          </p:cNvPicPr>
          <p:nvPr/>
        </p:nvPicPr>
        <p:blipFill>
          <a:blip r:embed="rId6"/>
          <a:stretch>
            <a:fillRect/>
          </a:stretch>
        </p:blipFill>
        <p:spPr>
          <a:xfrm>
            <a:off x="548813" y="3314700"/>
            <a:ext cx="6150636" cy="6264990"/>
          </a:xfrm>
          <a:prstGeom prst="rect">
            <a:avLst/>
          </a:prstGeom>
        </p:spPr>
      </p:pic>
    </p:spTree>
    <p:extLst>
      <p:ext uri="{BB962C8B-B14F-4D97-AF65-F5344CB8AC3E}">
        <p14:creationId xmlns:p14="http://schemas.microsoft.com/office/powerpoint/2010/main" val="35462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500"/>
          <a:stretch>
            <a:fillRect/>
          </a:stretch>
        </p:blipFill>
        <p:spPr>
          <a:xfrm>
            <a:off x="0" y="0"/>
            <a:ext cx="18288000" cy="10287000"/>
          </a:xfrm>
          <a:prstGeom prst="rect">
            <a:avLst/>
          </a:prstGeom>
        </p:spPr>
      </p:pic>
      <p:sp>
        <p:nvSpPr>
          <p:cNvPr id="3" name="AutoShape 3"/>
          <p:cNvSpPr/>
          <p:nvPr/>
        </p:nvSpPr>
        <p:spPr>
          <a:xfrm>
            <a:off x="1028700" y="1062990"/>
            <a:ext cx="838454" cy="0"/>
          </a:xfrm>
          <a:prstGeom prst="line">
            <a:avLst/>
          </a:prstGeom>
          <a:ln w="47625" cap="flat">
            <a:solidFill>
              <a:srgbClr val="FF0000"/>
            </a:solidFill>
            <a:prstDash val="solid"/>
            <a:headEnd type="none" w="sm" len="sm"/>
            <a:tailEnd type="none" w="sm" len="sm"/>
          </a:ln>
        </p:spPr>
        <p:txBody>
          <a:bodyPr/>
          <a:lstStyle/>
          <a:p>
            <a:endParaRPr lang="tr-TR"/>
          </a:p>
        </p:txBody>
      </p:sp>
      <p:sp>
        <p:nvSpPr>
          <p:cNvPr id="4" name="AutoShape 4"/>
          <p:cNvSpPr/>
          <p:nvPr/>
        </p:nvSpPr>
        <p:spPr>
          <a:xfrm>
            <a:off x="1028700" y="9210675"/>
            <a:ext cx="838454" cy="0"/>
          </a:xfrm>
          <a:prstGeom prst="line">
            <a:avLst/>
          </a:prstGeom>
          <a:ln w="47625" cap="flat">
            <a:solidFill>
              <a:srgbClr val="FFFFFF"/>
            </a:solidFill>
            <a:prstDash val="solid"/>
            <a:headEnd type="none" w="sm" len="sm"/>
            <a:tailEnd type="none" w="sm" len="sm"/>
          </a:ln>
        </p:spPr>
        <p:txBody>
          <a:bodyPr/>
          <a:lstStyle/>
          <a:p>
            <a:endParaRPr lang="tr-TR"/>
          </a:p>
        </p:txBody>
      </p:sp>
      <p:sp>
        <p:nvSpPr>
          <p:cNvPr id="5" name="AutoShape 5"/>
          <p:cNvSpPr/>
          <p:nvPr/>
        </p:nvSpPr>
        <p:spPr>
          <a:xfrm>
            <a:off x="16420846" y="1062990"/>
            <a:ext cx="838454" cy="0"/>
          </a:xfrm>
          <a:prstGeom prst="line">
            <a:avLst/>
          </a:prstGeom>
          <a:ln w="47625" cap="flat">
            <a:solidFill>
              <a:srgbClr val="FFFFFF"/>
            </a:solidFill>
            <a:prstDash val="solid"/>
            <a:headEnd type="none" w="sm" len="sm"/>
            <a:tailEnd type="none" w="sm" len="sm"/>
          </a:ln>
        </p:spPr>
        <p:txBody>
          <a:bodyPr/>
          <a:lstStyle/>
          <a:p>
            <a:endParaRPr lang="tr-TR"/>
          </a:p>
        </p:txBody>
      </p:sp>
      <p:sp>
        <p:nvSpPr>
          <p:cNvPr id="6" name="AutoShape 6"/>
          <p:cNvSpPr/>
          <p:nvPr/>
        </p:nvSpPr>
        <p:spPr>
          <a:xfrm>
            <a:off x="16420846" y="9210675"/>
            <a:ext cx="838454" cy="0"/>
          </a:xfrm>
          <a:prstGeom prst="line">
            <a:avLst/>
          </a:prstGeom>
          <a:ln w="47625" cap="flat">
            <a:solidFill>
              <a:srgbClr val="FF0000"/>
            </a:solidFill>
            <a:prstDash val="solid"/>
            <a:headEnd type="none" w="sm" len="sm"/>
            <a:tailEnd type="none" w="sm" len="sm"/>
          </a:ln>
        </p:spPr>
        <p:txBody>
          <a:bodyPr/>
          <a:lstStyle/>
          <a:p>
            <a:endParaRPr lang="tr-TR"/>
          </a:p>
        </p:txBody>
      </p:sp>
      <p:sp>
        <p:nvSpPr>
          <p:cNvPr id="7" name="Freeform 7"/>
          <p:cNvSpPr/>
          <p:nvPr/>
        </p:nvSpPr>
        <p:spPr>
          <a:xfrm>
            <a:off x="17998460" y="-1398285"/>
            <a:ext cx="308590" cy="3526748"/>
          </a:xfrm>
          <a:custGeom>
            <a:avLst/>
            <a:gdLst/>
            <a:ahLst/>
            <a:cxnLst/>
            <a:rect l="l" t="t" r="r" b="b"/>
            <a:pathLst>
              <a:path w="308590" h="3526748">
                <a:moveTo>
                  <a:pt x="0" y="0"/>
                </a:moveTo>
                <a:lnTo>
                  <a:pt x="308590" y="0"/>
                </a:lnTo>
                <a:lnTo>
                  <a:pt x="308590" y="3526748"/>
                </a:lnTo>
                <a:lnTo>
                  <a:pt x="0" y="3526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8" name="Freeform 8"/>
          <p:cNvSpPr/>
          <p:nvPr/>
        </p:nvSpPr>
        <p:spPr>
          <a:xfrm>
            <a:off x="823182" y="3629704"/>
            <a:ext cx="8031045" cy="4691469"/>
          </a:xfrm>
          <a:custGeom>
            <a:avLst/>
            <a:gdLst/>
            <a:ahLst/>
            <a:cxnLst/>
            <a:rect l="l" t="t" r="r" b="b"/>
            <a:pathLst>
              <a:path w="8031045" h="4691469">
                <a:moveTo>
                  <a:pt x="0" y="0"/>
                </a:moveTo>
                <a:lnTo>
                  <a:pt x="8031045" y="0"/>
                </a:lnTo>
                <a:lnTo>
                  <a:pt x="8031045" y="4691469"/>
                </a:lnTo>
                <a:lnTo>
                  <a:pt x="0" y="4691469"/>
                </a:lnTo>
                <a:lnTo>
                  <a:pt x="0" y="0"/>
                </a:lnTo>
                <a:close/>
              </a:path>
            </a:pathLst>
          </a:custGeom>
          <a:blipFill>
            <a:blip r:embed="rId5"/>
            <a:stretch>
              <a:fillRect/>
            </a:stretch>
          </a:blipFill>
        </p:spPr>
        <p:txBody>
          <a:bodyPr/>
          <a:lstStyle/>
          <a:p>
            <a:endParaRPr lang="tr-TR"/>
          </a:p>
        </p:txBody>
      </p:sp>
      <p:sp>
        <p:nvSpPr>
          <p:cNvPr id="9" name="TextBox 9"/>
          <p:cNvSpPr txBox="1"/>
          <p:nvPr/>
        </p:nvSpPr>
        <p:spPr>
          <a:xfrm>
            <a:off x="643695" y="1653720"/>
            <a:ext cx="6833487" cy="1624313"/>
          </a:xfrm>
          <a:prstGeom prst="rect">
            <a:avLst/>
          </a:prstGeom>
        </p:spPr>
        <p:txBody>
          <a:bodyPr lIns="0" tIns="0" rIns="0" bIns="0" rtlCol="0" anchor="t">
            <a:spAutoFit/>
          </a:bodyPr>
          <a:lstStyle/>
          <a:p>
            <a:pPr>
              <a:lnSpc>
                <a:spcPts val="11959"/>
              </a:lnSpc>
            </a:pPr>
            <a:r>
              <a:rPr lang="en-US" sz="12999" spc="129">
                <a:solidFill>
                  <a:srgbClr val="FFFFFF"/>
                </a:solidFill>
                <a:latin typeface="Rubik One"/>
              </a:rPr>
              <a:t>PROJE</a:t>
            </a:r>
          </a:p>
        </p:txBody>
      </p:sp>
      <p:sp>
        <p:nvSpPr>
          <p:cNvPr id="10" name="TextBox 10"/>
          <p:cNvSpPr txBox="1"/>
          <p:nvPr/>
        </p:nvSpPr>
        <p:spPr>
          <a:xfrm>
            <a:off x="7477182" y="1653720"/>
            <a:ext cx="8144663" cy="1624313"/>
          </a:xfrm>
          <a:prstGeom prst="rect">
            <a:avLst/>
          </a:prstGeom>
        </p:spPr>
        <p:txBody>
          <a:bodyPr lIns="0" tIns="0" rIns="0" bIns="0" rtlCol="0" anchor="t">
            <a:spAutoFit/>
          </a:bodyPr>
          <a:lstStyle/>
          <a:p>
            <a:pPr>
              <a:lnSpc>
                <a:spcPts val="11959"/>
              </a:lnSpc>
            </a:pPr>
            <a:r>
              <a:rPr lang="en-US" sz="12999" spc="129">
                <a:solidFill>
                  <a:srgbClr val="FF0000"/>
                </a:solidFill>
                <a:latin typeface="Rubik One"/>
              </a:rPr>
              <a:t>HEDEFI:</a:t>
            </a:r>
          </a:p>
        </p:txBody>
      </p:sp>
      <p:sp>
        <p:nvSpPr>
          <p:cNvPr id="11" name="TextBox 11"/>
          <p:cNvSpPr txBox="1"/>
          <p:nvPr/>
        </p:nvSpPr>
        <p:spPr>
          <a:xfrm>
            <a:off x="9606772" y="3543979"/>
            <a:ext cx="7952543" cy="5099535"/>
          </a:xfrm>
          <a:prstGeom prst="rect">
            <a:avLst/>
          </a:prstGeom>
        </p:spPr>
        <p:txBody>
          <a:bodyPr lIns="0" tIns="0" rIns="0" bIns="0" rtlCol="0" anchor="t">
            <a:spAutoFit/>
          </a:bodyPr>
          <a:lstStyle/>
          <a:p>
            <a:pPr algn="ctr">
              <a:lnSpc>
                <a:spcPts val="5048"/>
              </a:lnSpc>
            </a:pPr>
            <a:r>
              <a:rPr lang="en-US" sz="3605" spc="72">
                <a:solidFill>
                  <a:srgbClr val="FFFFFF"/>
                </a:solidFill>
                <a:latin typeface="Raleway"/>
              </a:rPr>
              <a:t>1-)  Yapay Zeka ve Bilgisayar Temel Kavramlarını öğretmek.</a:t>
            </a:r>
          </a:p>
          <a:p>
            <a:pPr algn="ctr">
              <a:lnSpc>
                <a:spcPts val="5048"/>
              </a:lnSpc>
            </a:pPr>
            <a:r>
              <a:rPr lang="en-US" sz="3605" spc="72">
                <a:solidFill>
                  <a:srgbClr val="FFFFFF"/>
                </a:solidFill>
                <a:latin typeface="Raleway"/>
              </a:rPr>
              <a:t>2-) Farklı oyun tiplerini bir oyunda sunmak.</a:t>
            </a:r>
          </a:p>
          <a:p>
            <a:pPr algn="ctr">
              <a:lnSpc>
                <a:spcPts val="5048"/>
              </a:lnSpc>
            </a:pPr>
            <a:r>
              <a:rPr lang="en-US" sz="3605" spc="72">
                <a:solidFill>
                  <a:srgbClr val="FFFFFF"/>
                </a:solidFill>
                <a:latin typeface="Raleway"/>
              </a:rPr>
              <a:t>3-) Oyuncuya interaktif öğrenme esnasında  keyifli bir deneyim sunmak </a:t>
            </a:r>
          </a:p>
          <a:p>
            <a:pPr algn="ctr">
              <a:lnSpc>
                <a:spcPts val="5048"/>
              </a:lnSpc>
            </a:pPr>
            <a:endParaRPr lang="en-US" sz="3605" spc="72">
              <a:solidFill>
                <a:srgbClr val="FFFFFF"/>
              </a:solidFill>
              <a:latin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2" name="Freeform 2"/>
          <p:cNvSpPr/>
          <p:nvPr/>
        </p:nvSpPr>
        <p:spPr>
          <a:xfrm rot="5400000">
            <a:off x="989717" y="1067683"/>
            <a:ext cx="582930" cy="504963"/>
          </a:xfrm>
          <a:custGeom>
            <a:avLst/>
            <a:gdLst/>
            <a:ahLst/>
            <a:cxnLst/>
            <a:rect l="l" t="t" r="r" b="b"/>
            <a:pathLst>
              <a:path w="582930" h="504963">
                <a:moveTo>
                  <a:pt x="0" y="0"/>
                </a:moveTo>
                <a:lnTo>
                  <a:pt x="582930" y="0"/>
                </a:lnTo>
                <a:lnTo>
                  <a:pt x="582930" y="504964"/>
                </a:lnTo>
                <a:lnTo>
                  <a:pt x="0" y="504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058058" y="1062963"/>
            <a:ext cx="446246" cy="514405"/>
          </a:xfrm>
          <a:custGeom>
            <a:avLst/>
            <a:gdLst/>
            <a:ahLst/>
            <a:cxnLst/>
            <a:rect l="l" t="t" r="r" b="b"/>
            <a:pathLst>
              <a:path w="446246" h="514405">
                <a:moveTo>
                  <a:pt x="0" y="0"/>
                </a:moveTo>
                <a:lnTo>
                  <a:pt x="446247" y="0"/>
                </a:lnTo>
                <a:lnTo>
                  <a:pt x="446247" y="514404"/>
                </a:lnTo>
                <a:lnTo>
                  <a:pt x="0" y="5144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2485981" y="7759224"/>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grpSp>
        <p:nvGrpSpPr>
          <p:cNvPr id="5" name="Group 5"/>
          <p:cNvGrpSpPr/>
          <p:nvPr/>
        </p:nvGrpSpPr>
        <p:grpSpPr>
          <a:xfrm>
            <a:off x="10566923" y="0"/>
            <a:ext cx="336427" cy="3815852"/>
            <a:chOff x="0" y="0"/>
            <a:chExt cx="512022" cy="5807508"/>
          </a:xfrm>
        </p:grpSpPr>
        <p:sp>
          <p:nvSpPr>
            <p:cNvPr id="6" name="Freeform 6"/>
            <p:cNvSpPr/>
            <p:nvPr/>
          </p:nvSpPr>
          <p:spPr>
            <a:xfrm>
              <a:off x="0" y="0"/>
              <a:ext cx="512022" cy="5807508"/>
            </a:xfrm>
            <a:custGeom>
              <a:avLst/>
              <a:gdLst/>
              <a:ahLst/>
              <a:cxnLst/>
              <a:rect l="l" t="t" r="r" b="b"/>
              <a:pathLst>
                <a:path w="512022" h="5807508">
                  <a:moveTo>
                    <a:pt x="0" y="0"/>
                  </a:moveTo>
                  <a:lnTo>
                    <a:pt x="512022" y="0"/>
                  </a:lnTo>
                  <a:lnTo>
                    <a:pt x="512022" y="5807508"/>
                  </a:lnTo>
                  <a:lnTo>
                    <a:pt x="0" y="5807508"/>
                  </a:lnTo>
                  <a:close/>
                </a:path>
              </a:pathLst>
            </a:custGeom>
            <a:solidFill>
              <a:srgbClr val="FF0000"/>
            </a:solidFill>
          </p:spPr>
          <p:txBody>
            <a:bodyPr/>
            <a:lstStyle/>
            <a:p>
              <a:endParaRPr lang="tr-TR"/>
            </a:p>
          </p:txBody>
        </p:sp>
      </p:grpSp>
      <p:grpSp>
        <p:nvGrpSpPr>
          <p:cNvPr id="7" name="Group 7"/>
          <p:cNvGrpSpPr/>
          <p:nvPr/>
        </p:nvGrpSpPr>
        <p:grpSpPr>
          <a:xfrm>
            <a:off x="10461495" y="8934026"/>
            <a:ext cx="883710" cy="600923"/>
            <a:chOff x="0" y="0"/>
            <a:chExt cx="1178280" cy="801231"/>
          </a:xfrm>
        </p:grpSpPr>
        <p:sp>
          <p:nvSpPr>
            <p:cNvPr id="8" name="Freeform 8"/>
            <p:cNvSpPr/>
            <p:nvPr/>
          </p:nvSpPr>
          <p:spPr>
            <a:xfrm>
              <a:off x="0" y="0"/>
              <a:ext cx="1178280" cy="200308"/>
            </a:xfrm>
            <a:custGeom>
              <a:avLst/>
              <a:gdLst/>
              <a:ahLst/>
              <a:cxnLst/>
              <a:rect l="l" t="t" r="r" b="b"/>
              <a:pathLst>
                <a:path w="1178280" h="200308">
                  <a:moveTo>
                    <a:pt x="0" y="0"/>
                  </a:moveTo>
                  <a:lnTo>
                    <a:pt x="1178280" y="0"/>
                  </a:lnTo>
                  <a:lnTo>
                    <a:pt x="1178280" y="200308"/>
                  </a:lnTo>
                  <a:lnTo>
                    <a:pt x="0" y="2003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9" name="Freeform 9"/>
            <p:cNvSpPr/>
            <p:nvPr/>
          </p:nvSpPr>
          <p:spPr>
            <a:xfrm>
              <a:off x="0" y="600923"/>
              <a:ext cx="1178280" cy="200308"/>
            </a:xfrm>
            <a:custGeom>
              <a:avLst/>
              <a:gdLst/>
              <a:ahLst/>
              <a:cxnLst/>
              <a:rect l="l" t="t" r="r" b="b"/>
              <a:pathLst>
                <a:path w="1178280" h="200308">
                  <a:moveTo>
                    <a:pt x="0" y="0"/>
                  </a:moveTo>
                  <a:lnTo>
                    <a:pt x="1178280" y="0"/>
                  </a:lnTo>
                  <a:lnTo>
                    <a:pt x="1178280" y="200308"/>
                  </a:lnTo>
                  <a:lnTo>
                    <a:pt x="0" y="2003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10" name="Freeform 10"/>
            <p:cNvSpPr/>
            <p:nvPr/>
          </p:nvSpPr>
          <p:spPr>
            <a:xfrm>
              <a:off x="0" y="400615"/>
              <a:ext cx="1178280" cy="200308"/>
            </a:xfrm>
            <a:custGeom>
              <a:avLst/>
              <a:gdLst/>
              <a:ahLst/>
              <a:cxnLst/>
              <a:rect l="l" t="t" r="r" b="b"/>
              <a:pathLst>
                <a:path w="1178280" h="200308">
                  <a:moveTo>
                    <a:pt x="0" y="0"/>
                  </a:moveTo>
                  <a:lnTo>
                    <a:pt x="1178280" y="0"/>
                  </a:lnTo>
                  <a:lnTo>
                    <a:pt x="1178280" y="200308"/>
                  </a:lnTo>
                  <a:lnTo>
                    <a:pt x="0" y="2003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sp>
          <p:nvSpPr>
            <p:cNvPr id="11" name="Freeform 11"/>
            <p:cNvSpPr/>
            <p:nvPr/>
          </p:nvSpPr>
          <p:spPr>
            <a:xfrm>
              <a:off x="0" y="200308"/>
              <a:ext cx="1178280" cy="200308"/>
            </a:xfrm>
            <a:custGeom>
              <a:avLst/>
              <a:gdLst/>
              <a:ahLst/>
              <a:cxnLst/>
              <a:rect l="l" t="t" r="r" b="b"/>
              <a:pathLst>
                <a:path w="1178280" h="200308">
                  <a:moveTo>
                    <a:pt x="0" y="0"/>
                  </a:moveTo>
                  <a:lnTo>
                    <a:pt x="1178280" y="0"/>
                  </a:lnTo>
                  <a:lnTo>
                    <a:pt x="1178280" y="200307"/>
                  </a:lnTo>
                  <a:lnTo>
                    <a:pt x="0" y="2003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a:p>
          </p:txBody>
        </p:sp>
      </p:grpSp>
      <p:grpSp>
        <p:nvGrpSpPr>
          <p:cNvPr id="12" name="Group 12"/>
          <p:cNvGrpSpPr/>
          <p:nvPr/>
        </p:nvGrpSpPr>
        <p:grpSpPr>
          <a:xfrm>
            <a:off x="1028700" y="9038874"/>
            <a:ext cx="2745455" cy="195614"/>
            <a:chOff x="0" y="0"/>
            <a:chExt cx="3660606" cy="260818"/>
          </a:xfrm>
        </p:grpSpPr>
        <p:sp>
          <p:nvSpPr>
            <p:cNvPr id="13" name="Freeform 13"/>
            <p:cNvSpPr/>
            <p:nvPr/>
          </p:nvSpPr>
          <p:spPr>
            <a:xfrm>
              <a:off x="0"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4" name="Freeform 14"/>
            <p:cNvSpPr/>
            <p:nvPr/>
          </p:nvSpPr>
          <p:spPr>
            <a:xfrm>
              <a:off x="457576"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5" name="Freeform 15"/>
            <p:cNvSpPr/>
            <p:nvPr/>
          </p:nvSpPr>
          <p:spPr>
            <a:xfrm>
              <a:off x="3203030"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16" name="Freeform 16"/>
            <p:cNvSpPr/>
            <p:nvPr/>
          </p:nvSpPr>
          <p:spPr>
            <a:xfrm>
              <a:off x="915152" y="0"/>
              <a:ext cx="457576" cy="260818"/>
            </a:xfrm>
            <a:custGeom>
              <a:avLst/>
              <a:gdLst/>
              <a:ahLst/>
              <a:cxnLst/>
              <a:rect l="l" t="t" r="r" b="b"/>
              <a:pathLst>
                <a:path w="457576" h="260818">
                  <a:moveTo>
                    <a:pt x="0" y="0"/>
                  </a:moveTo>
                  <a:lnTo>
                    <a:pt x="457575" y="0"/>
                  </a:lnTo>
                  <a:lnTo>
                    <a:pt x="457575" y="260818"/>
                  </a:lnTo>
                  <a:lnTo>
                    <a:pt x="0" y="2608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a:p>
          </p:txBody>
        </p:sp>
        <p:sp>
          <p:nvSpPr>
            <p:cNvPr id="17" name="Freeform 17"/>
            <p:cNvSpPr/>
            <p:nvPr/>
          </p:nvSpPr>
          <p:spPr>
            <a:xfrm>
              <a:off x="2745455" y="0"/>
              <a:ext cx="457576" cy="260818"/>
            </a:xfrm>
            <a:custGeom>
              <a:avLst/>
              <a:gdLst/>
              <a:ahLst/>
              <a:cxnLst/>
              <a:rect l="l" t="t" r="r" b="b"/>
              <a:pathLst>
                <a:path w="457576" h="260818">
                  <a:moveTo>
                    <a:pt x="0" y="0"/>
                  </a:moveTo>
                  <a:lnTo>
                    <a:pt x="457575" y="0"/>
                  </a:lnTo>
                  <a:lnTo>
                    <a:pt x="457575" y="260818"/>
                  </a:lnTo>
                  <a:lnTo>
                    <a:pt x="0" y="2608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18" name="Freeform 18"/>
            <p:cNvSpPr/>
            <p:nvPr/>
          </p:nvSpPr>
          <p:spPr>
            <a:xfrm>
              <a:off x="2287879"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19" name="Freeform 19"/>
            <p:cNvSpPr/>
            <p:nvPr/>
          </p:nvSpPr>
          <p:spPr>
            <a:xfrm>
              <a:off x="1830303"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a:p>
          </p:txBody>
        </p:sp>
        <p:sp>
          <p:nvSpPr>
            <p:cNvPr id="20" name="Freeform 20"/>
            <p:cNvSpPr/>
            <p:nvPr/>
          </p:nvSpPr>
          <p:spPr>
            <a:xfrm>
              <a:off x="1372727" y="0"/>
              <a:ext cx="457576" cy="260818"/>
            </a:xfrm>
            <a:custGeom>
              <a:avLst/>
              <a:gdLst/>
              <a:ahLst/>
              <a:cxnLst/>
              <a:rect l="l" t="t" r="r" b="b"/>
              <a:pathLst>
                <a:path w="457576" h="260818">
                  <a:moveTo>
                    <a:pt x="0" y="0"/>
                  </a:moveTo>
                  <a:lnTo>
                    <a:pt x="457576" y="0"/>
                  </a:lnTo>
                  <a:lnTo>
                    <a:pt x="457576" y="260818"/>
                  </a:lnTo>
                  <a:lnTo>
                    <a:pt x="0" y="260818"/>
                  </a:lnTo>
                  <a:lnTo>
                    <a:pt x="0" y="0"/>
                  </a:lnTo>
                  <a:close/>
                </a:path>
              </a:pathLst>
            </a:custGeom>
            <a:blipFill>
              <a:blip r:embed="rId10">
                <a:extLst>
                  <a:ext uri="{96DAC541-7B7A-43D3-8B79-37D633B846F1}">
                    <asvg:svgBlip xmlns:asvg="http://schemas.microsoft.com/office/drawing/2016/SVG/main" r:embed="rId14"/>
                  </a:ext>
                </a:extLst>
              </a:blip>
              <a:stretch>
                <a:fillRect/>
              </a:stretch>
            </a:blipFill>
          </p:spPr>
          <p:txBody>
            <a:bodyPr/>
            <a:lstStyle/>
            <a:p>
              <a:endParaRPr lang="tr-TR"/>
            </a:p>
          </p:txBody>
        </p:sp>
      </p:grpSp>
      <p:sp>
        <p:nvSpPr>
          <p:cNvPr id="21" name="TextBox 21"/>
          <p:cNvSpPr txBox="1"/>
          <p:nvPr/>
        </p:nvSpPr>
        <p:spPr>
          <a:xfrm>
            <a:off x="1743098" y="920432"/>
            <a:ext cx="8614391" cy="1628140"/>
          </a:xfrm>
          <a:prstGeom prst="rect">
            <a:avLst/>
          </a:prstGeom>
        </p:spPr>
        <p:txBody>
          <a:bodyPr lIns="0" tIns="0" rIns="0" bIns="0" rtlCol="0" anchor="t">
            <a:spAutoFit/>
          </a:bodyPr>
          <a:lstStyle/>
          <a:p>
            <a:pPr>
              <a:lnSpc>
                <a:spcPts val="6380"/>
              </a:lnSpc>
            </a:pPr>
            <a:r>
              <a:rPr lang="en-US" sz="5500" spc="55">
                <a:solidFill>
                  <a:srgbClr val="FFFFFF"/>
                </a:solidFill>
                <a:latin typeface="Rubik One"/>
              </a:rPr>
              <a:t>OYUNUN</a:t>
            </a:r>
          </a:p>
          <a:p>
            <a:pPr>
              <a:lnSpc>
                <a:spcPts val="6380"/>
              </a:lnSpc>
            </a:pPr>
            <a:r>
              <a:rPr lang="en-US" sz="5500" spc="55">
                <a:solidFill>
                  <a:srgbClr val="FFFFFF"/>
                </a:solidFill>
                <a:latin typeface="Rubik One"/>
              </a:rPr>
              <a:t> SENARYOSU:</a:t>
            </a:r>
          </a:p>
        </p:txBody>
      </p:sp>
      <p:sp>
        <p:nvSpPr>
          <p:cNvPr id="22" name="TextBox 22"/>
          <p:cNvSpPr txBox="1"/>
          <p:nvPr/>
        </p:nvSpPr>
        <p:spPr>
          <a:xfrm>
            <a:off x="824772" y="3146425"/>
            <a:ext cx="8913748" cy="3498850"/>
          </a:xfrm>
          <a:prstGeom prst="rect">
            <a:avLst/>
          </a:prstGeom>
        </p:spPr>
        <p:txBody>
          <a:bodyPr lIns="0" tIns="0" rIns="0" bIns="0" rtlCol="0" anchor="t">
            <a:spAutoFit/>
          </a:bodyPr>
          <a:lstStyle/>
          <a:p>
            <a:pPr algn="ctr">
              <a:lnSpc>
                <a:spcPts val="3499"/>
              </a:lnSpc>
            </a:pPr>
            <a:r>
              <a:rPr lang="en-US" sz="2499" spc="49">
                <a:solidFill>
                  <a:srgbClr val="FFFFFF"/>
                </a:solidFill>
                <a:latin typeface="Raleway"/>
              </a:rPr>
              <a:t> Yapay Zeka EVA, bilgisayarınızı açtığınızda karşınıza çıkan bir yapay zeka tarafından yönlendirilen bir öğretici oyundur. Sistemlerinizi korumak ve virüslerden kurtulmak için size rehberlik edecek. Yapay zeka size virüsleri tespit etme ve etkisiz hale getirme konusunda yardımcı olacak. Görevleri tamamlayarak bilgisayarı virüslerden temizleyeceksiniz. Hazır mısınız? Yapay Zeka EVA sizi bekliyor! İyi eğlenceler!</a:t>
            </a:r>
          </a:p>
        </p:txBody>
      </p:sp>
      <p:sp>
        <p:nvSpPr>
          <p:cNvPr id="23" name="Freeform 23"/>
          <p:cNvSpPr/>
          <p:nvPr/>
        </p:nvSpPr>
        <p:spPr>
          <a:xfrm>
            <a:off x="12281330" y="528204"/>
            <a:ext cx="4977970" cy="4127176"/>
          </a:xfrm>
          <a:custGeom>
            <a:avLst/>
            <a:gdLst/>
            <a:ahLst/>
            <a:cxnLst/>
            <a:rect l="l" t="t" r="r" b="b"/>
            <a:pathLst>
              <a:path w="4977970" h="4127176">
                <a:moveTo>
                  <a:pt x="0" y="0"/>
                </a:moveTo>
                <a:lnTo>
                  <a:pt x="4977970" y="0"/>
                </a:lnTo>
                <a:lnTo>
                  <a:pt x="4977970" y="4127176"/>
                </a:lnTo>
                <a:lnTo>
                  <a:pt x="0" y="4127176"/>
                </a:lnTo>
                <a:lnTo>
                  <a:pt x="0" y="0"/>
                </a:lnTo>
                <a:close/>
              </a:path>
            </a:pathLst>
          </a:custGeom>
          <a:blipFill>
            <a:blip r:embed="rId15"/>
            <a:stretch>
              <a:fillRect l="-21809" r="-25584"/>
            </a:stretch>
          </a:blipFill>
        </p:spPr>
        <p:txBody>
          <a:bodyPr/>
          <a:lstStyle/>
          <a:p>
            <a:endParaRPr lang="tr-TR"/>
          </a:p>
        </p:txBody>
      </p:sp>
      <p:sp>
        <p:nvSpPr>
          <p:cNvPr id="24" name="Freeform 24"/>
          <p:cNvSpPr/>
          <p:nvPr/>
        </p:nvSpPr>
        <p:spPr>
          <a:xfrm>
            <a:off x="8310541" y="901382"/>
            <a:ext cx="1666919" cy="1546356"/>
          </a:xfrm>
          <a:custGeom>
            <a:avLst/>
            <a:gdLst/>
            <a:ahLst/>
            <a:cxnLst/>
            <a:rect l="l" t="t" r="r" b="b"/>
            <a:pathLst>
              <a:path w="1666919" h="1546356">
                <a:moveTo>
                  <a:pt x="0" y="0"/>
                </a:moveTo>
                <a:lnTo>
                  <a:pt x="1666918" y="0"/>
                </a:lnTo>
                <a:lnTo>
                  <a:pt x="1666918" y="1546356"/>
                </a:lnTo>
                <a:lnTo>
                  <a:pt x="0" y="1546356"/>
                </a:lnTo>
                <a:lnTo>
                  <a:pt x="0" y="0"/>
                </a:lnTo>
                <a:close/>
              </a:path>
            </a:pathLst>
          </a:custGeom>
          <a:blipFill>
            <a:blip r:embed="rId16"/>
            <a:stretch>
              <a:fillRect/>
            </a:stretch>
          </a:blipFill>
        </p:spPr>
        <p:txBody>
          <a:bodyPr/>
          <a:lstStyle/>
          <a:p>
            <a:endParaRPr lang="tr-TR"/>
          </a:p>
        </p:txBody>
      </p:sp>
      <p:sp>
        <p:nvSpPr>
          <p:cNvPr id="25" name="Freeform 25"/>
          <p:cNvSpPr/>
          <p:nvPr/>
        </p:nvSpPr>
        <p:spPr>
          <a:xfrm>
            <a:off x="12120975" y="5695166"/>
            <a:ext cx="5478205" cy="3086055"/>
          </a:xfrm>
          <a:custGeom>
            <a:avLst/>
            <a:gdLst/>
            <a:ahLst/>
            <a:cxnLst/>
            <a:rect l="l" t="t" r="r" b="b"/>
            <a:pathLst>
              <a:path w="5478205" h="3086055">
                <a:moveTo>
                  <a:pt x="0" y="0"/>
                </a:moveTo>
                <a:lnTo>
                  <a:pt x="5478205" y="0"/>
                </a:lnTo>
                <a:lnTo>
                  <a:pt x="5478205" y="3086055"/>
                </a:lnTo>
                <a:lnTo>
                  <a:pt x="0" y="3086055"/>
                </a:lnTo>
                <a:lnTo>
                  <a:pt x="0" y="0"/>
                </a:lnTo>
                <a:close/>
              </a:path>
            </a:pathLst>
          </a:custGeom>
          <a:blipFill>
            <a:blip r:embed="rId17"/>
            <a:stretch>
              <a:fillRect/>
            </a:stretch>
          </a:blipFill>
        </p:spPr>
        <p:txBody>
          <a:bodyPr/>
          <a:lstStyle/>
          <a:p>
            <a:endParaRPr lang="tr-TR"/>
          </a:p>
        </p:txBody>
      </p:sp>
      <p:sp>
        <p:nvSpPr>
          <p:cNvPr id="26" name="Freeform 26"/>
          <p:cNvSpPr/>
          <p:nvPr/>
        </p:nvSpPr>
        <p:spPr>
          <a:xfrm>
            <a:off x="8018455" y="7035539"/>
            <a:ext cx="1959004" cy="1898487"/>
          </a:xfrm>
          <a:custGeom>
            <a:avLst/>
            <a:gdLst/>
            <a:ahLst/>
            <a:cxnLst/>
            <a:rect l="l" t="t" r="r" b="b"/>
            <a:pathLst>
              <a:path w="1959004" h="1898487">
                <a:moveTo>
                  <a:pt x="0" y="0"/>
                </a:moveTo>
                <a:lnTo>
                  <a:pt x="1959004" y="0"/>
                </a:lnTo>
                <a:lnTo>
                  <a:pt x="1959004" y="1898487"/>
                </a:lnTo>
                <a:lnTo>
                  <a:pt x="0" y="1898487"/>
                </a:lnTo>
                <a:lnTo>
                  <a:pt x="0" y="0"/>
                </a:lnTo>
                <a:close/>
              </a:path>
            </a:pathLst>
          </a:custGeom>
          <a:blipFill>
            <a:blip r:embed="rId18"/>
            <a:stretch>
              <a:fillRect b="-11442"/>
            </a:stretch>
          </a:blipFill>
        </p:spPr>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3" name="TextBox 3"/>
          <p:cNvSpPr txBox="1"/>
          <p:nvPr/>
        </p:nvSpPr>
        <p:spPr>
          <a:xfrm>
            <a:off x="10744200" y="364841"/>
            <a:ext cx="8913748" cy="413318"/>
          </a:xfrm>
          <a:prstGeom prst="rect">
            <a:avLst/>
          </a:prstGeom>
        </p:spPr>
        <p:txBody>
          <a:bodyPr lIns="0" tIns="0" rIns="0" bIns="0" rtlCol="0" anchor="t">
            <a:spAutoFit/>
          </a:bodyPr>
          <a:lstStyle/>
          <a:p>
            <a:pPr algn="ctr">
              <a:lnSpc>
                <a:spcPts val="3499"/>
              </a:lnSpc>
            </a:pPr>
            <a:r>
              <a:rPr lang="en-US" sz="2499" spc="49" dirty="0">
                <a:solidFill>
                  <a:srgbClr val="FFFFFF"/>
                </a:solidFill>
                <a:latin typeface="Raleway"/>
              </a:rPr>
              <a:t>Archi</a:t>
            </a:r>
            <a:r>
              <a:rPr lang="tr-TR" sz="2499" spc="49" dirty="0" err="1">
                <a:solidFill>
                  <a:srgbClr val="FFFFFF"/>
                </a:solidFill>
                <a:latin typeface="Raleway"/>
              </a:rPr>
              <a:t>tectural</a:t>
            </a:r>
            <a:r>
              <a:rPr lang="tr-TR" sz="2499" spc="49" dirty="0">
                <a:solidFill>
                  <a:srgbClr val="FFFFFF"/>
                </a:solidFill>
                <a:latin typeface="Raleway"/>
              </a:rPr>
              <a:t> Design</a:t>
            </a:r>
            <a:endParaRPr lang="en-US" sz="2499" spc="49" dirty="0">
              <a:solidFill>
                <a:srgbClr val="FFFFFF"/>
              </a:solidFill>
              <a:latin typeface="Raleway"/>
            </a:endParaRPr>
          </a:p>
        </p:txBody>
      </p:sp>
      <p:pic>
        <p:nvPicPr>
          <p:cNvPr id="6" name="Resim 5" descr="metin, ekran görüntüsü içeren bir resim&#10;&#10;Açıklama otomatik olarak oluşturuldu">
            <a:extLst>
              <a:ext uri="{FF2B5EF4-FFF2-40B4-BE49-F238E27FC236}">
                <a16:creationId xmlns:a16="http://schemas.microsoft.com/office/drawing/2014/main" id="{60D0C74D-B956-BC89-E9EF-CE1B700B0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32783"/>
            <a:ext cx="3210373" cy="9021434"/>
          </a:xfrm>
          <a:prstGeom prst="rect">
            <a:avLst/>
          </a:prstGeom>
        </p:spPr>
      </p:pic>
      <p:pic>
        <p:nvPicPr>
          <p:cNvPr id="8" name="Resim 7" descr="metin, ekran görüntüsü, ekran, görüntüleme, yazılım içeren bir resim&#10;&#10;Açıklama otomatik olarak oluşturuldu">
            <a:extLst>
              <a:ext uri="{FF2B5EF4-FFF2-40B4-BE49-F238E27FC236}">
                <a16:creationId xmlns:a16="http://schemas.microsoft.com/office/drawing/2014/main" id="{72C8481F-4963-C848-0ECE-0BAF4A33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7800" y="3514079"/>
            <a:ext cx="3096057" cy="2857899"/>
          </a:xfrm>
          <a:prstGeom prst="rect">
            <a:avLst/>
          </a:prstGeom>
        </p:spPr>
      </p:pic>
      <p:sp>
        <p:nvSpPr>
          <p:cNvPr id="9" name="Freeform 4">
            <a:extLst>
              <a:ext uri="{FF2B5EF4-FFF2-40B4-BE49-F238E27FC236}">
                <a16:creationId xmlns:a16="http://schemas.microsoft.com/office/drawing/2014/main" id="{740F6C89-5AD2-0DE5-C56C-1279C3ADF911}"/>
              </a:ext>
            </a:extLst>
          </p:cNvPr>
          <p:cNvSpPr/>
          <p:nvPr/>
        </p:nvSpPr>
        <p:spPr>
          <a:xfrm>
            <a:off x="12496800" y="952500"/>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pic>
        <p:nvPicPr>
          <p:cNvPr id="11" name="Resim 10" descr="metin, ekran görüntüsü, yazılım, multimedya yazılımı içeren bir resim&#10;&#10;Açıklama otomatik olarak oluşturuldu">
            <a:extLst>
              <a:ext uri="{FF2B5EF4-FFF2-40B4-BE49-F238E27FC236}">
                <a16:creationId xmlns:a16="http://schemas.microsoft.com/office/drawing/2014/main" id="{1D5824C5-57AB-A9CB-5AF4-962AD991D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1" y="2228025"/>
            <a:ext cx="2629267" cy="5430008"/>
          </a:xfrm>
          <a:prstGeom prst="rect">
            <a:avLst/>
          </a:prstGeom>
        </p:spPr>
      </p:pic>
      <p:pic>
        <p:nvPicPr>
          <p:cNvPr id="13" name="Resim 12" descr="metin, ekran görüntüsü, menü, yazı tipi içeren bir resim&#10;&#10;Açıklama otomatik olarak oluşturuldu">
            <a:extLst>
              <a:ext uri="{FF2B5EF4-FFF2-40B4-BE49-F238E27FC236}">
                <a16:creationId xmlns:a16="http://schemas.microsoft.com/office/drawing/2014/main" id="{1B311E3F-DA03-5E62-BFEC-6476C79F4E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1137" y="2685289"/>
            <a:ext cx="2276793" cy="4515480"/>
          </a:xfrm>
          <a:prstGeom prst="rect">
            <a:avLst/>
          </a:prstGeom>
        </p:spPr>
      </p:pic>
      <p:pic>
        <p:nvPicPr>
          <p:cNvPr id="17" name="Resim 16" descr="ekran görüntüsü, yazı tipi, metin, tasarım içeren bir resim&#10;&#10;Açıklama otomatik olarak oluşturuldu">
            <a:extLst>
              <a:ext uri="{FF2B5EF4-FFF2-40B4-BE49-F238E27FC236}">
                <a16:creationId xmlns:a16="http://schemas.microsoft.com/office/drawing/2014/main" id="{ADB2E4EF-8C0C-D796-50AD-FA30BAAE4A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6693" y="7944361"/>
            <a:ext cx="9955014" cy="21243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3" name="TextBox 3"/>
          <p:cNvSpPr txBox="1"/>
          <p:nvPr/>
        </p:nvSpPr>
        <p:spPr>
          <a:xfrm>
            <a:off x="10694024" y="597611"/>
            <a:ext cx="8913748" cy="483850"/>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4800" b="0" i="0" u="none" strike="noStrike" kern="1200" cap="none" spc="49" normalizeH="0" baseline="0" noProof="0" dirty="0">
                <a:ln>
                  <a:noFill/>
                </a:ln>
                <a:solidFill>
                  <a:srgbClr val="FFFFFF"/>
                </a:solidFill>
                <a:effectLst/>
                <a:uLnTx/>
                <a:uFillTx/>
                <a:latin typeface="Raleway"/>
                <a:ea typeface="+mn-ea"/>
                <a:cs typeface="+mn-cs"/>
              </a:rPr>
              <a:t>Ara Sahne</a:t>
            </a:r>
            <a:endParaRPr kumimoji="0" lang="en-US" sz="4800" b="0" i="0" u="none" strike="noStrike" kern="1200" cap="none" spc="49" normalizeH="0" baseline="0" noProof="0" dirty="0">
              <a:ln>
                <a:noFill/>
              </a:ln>
              <a:solidFill>
                <a:srgbClr val="FFFFFF"/>
              </a:solidFill>
              <a:effectLst/>
              <a:uLnTx/>
              <a:uFillTx/>
              <a:latin typeface="Raleway"/>
              <a:ea typeface="+mn-ea"/>
              <a:cs typeface="+mn-cs"/>
            </a:endParaRPr>
          </a:p>
        </p:txBody>
      </p:sp>
      <p:sp>
        <p:nvSpPr>
          <p:cNvPr id="4" name="TextBox 4"/>
          <p:cNvSpPr txBox="1"/>
          <p:nvPr/>
        </p:nvSpPr>
        <p:spPr>
          <a:xfrm>
            <a:off x="11734800" y="2470072"/>
            <a:ext cx="5562600" cy="1124603"/>
          </a:xfrm>
          <a:prstGeom prst="rect">
            <a:avLst/>
          </a:prstGeom>
        </p:spPr>
        <p:txBody>
          <a:bodyPr wrap="square" lIns="0" tIns="0" rIns="0" bIns="0" rtlCol="0" anchor="t">
            <a:spAutoFit/>
          </a:bodyPr>
          <a:lstStyle/>
          <a:p>
            <a:pPr marL="0" marR="0" lvl="0" indent="0" algn="ctr" defTabSz="914400" rtl="0" eaLnBrk="1" fontAlgn="auto" latinLnBrk="0" hangingPunct="1">
              <a:lnSpc>
                <a:spcPts val="3041"/>
              </a:lnSpc>
              <a:spcBef>
                <a:spcPts val="0"/>
              </a:spcBef>
              <a:spcAft>
                <a:spcPts val="0"/>
              </a:spcAft>
              <a:buClrTx/>
              <a:buSzTx/>
              <a:buFontTx/>
              <a:buNone/>
              <a:tabLst/>
              <a:defRPr/>
            </a:pPr>
            <a:r>
              <a:rPr kumimoji="0" lang="tr-TR" sz="2172" b="0" i="0" u="none" strike="noStrike" kern="1200" cap="none" spc="43" normalizeH="0" baseline="0" noProof="0" dirty="0">
                <a:ln>
                  <a:noFill/>
                </a:ln>
                <a:solidFill>
                  <a:srgbClr val="FFFFFF"/>
                </a:solidFill>
                <a:effectLst/>
                <a:uLnTx/>
                <a:uFillTx/>
                <a:latin typeface="Raleway"/>
                <a:ea typeface="+mn-ea"/>
                <a:cs typeface="+mn-cs"/>
              </a:rPr>
              <a:t>Oyunun hikayesinin iyi anlatılması ve etkileyici bir giriş için </a:t>
            </a:r>
          </a:p>
          <a:p>
            <a:pPr marL="0" marR="0" lvl="0" indent="0" algn="ctr" defTabSz="914400" rtl="0" eaLnBrk="1" fontAlgn="auto" latinLnBrk="0" hangingPunct="1">
              <a:lnSpc>
                <a:spcPts val="3041"/>
              </a:lnSpc>
              <a:spcBef>
                <a:spcPts val="0"/>
              </a:spcBef>
              <a:spcAft>
                <a:spcPts val="0"/>
              </a:spcAft>
              <a:buClrTx/>
              <a:buSzTx/>
              <a:buFontTx/>
              <a:buNone/>
              <a:tabLst/>
              <a:defRPr/>
            </a:pPr>
            <a:r>
              <a:rPr lang="tr-TR" sz="2172" spc="43" dirty="0">
                <a:solidFill>
                  <a:srgbClr val="FFFFFF"/>
                </a:solidFill>
                <a:latin typeface="Raleway"/>
              </a:rPr>
              <a:t>Ara sahne tasarımı yaptık.</a:t>
            </a:r>
            <a:endParaRPr kumimoji="0" lang="en-US" sz="2172" b="0" i="0" u="none" strike="noStrike" kern="1200" cap="none" spc="43" normalizeH="0" baseline="0" noProof="0" dirty="0">
              <a:ln>
                <a:noFill/>
              </a:ln>
              <a:solidFill>
                <a:srgbClr val="FFFFFF"/>
              </a:solidFill>
              <a:effectLst/>
              <a:uLnTx/>
              <a:uFillTx/>
              <a:latin typeface="Raleway"/>
              <a:ea typeface="+mn-ea"/>
              <a:cs typeface="+mn-cs"/>
            </a:endParaRPr>
          </a:p>
        </p:txBody>
      </p:sp>
      <p:sp>
        <p:nvSpPr>
          <p:cNvPr id="12" name="TextBox 4">
            <a:extLst>
              <a:ext uri="{FF2B5EF4-FFF2-40B4-BE49-F238E27FC236}">
                <a16:creationId xmlns:a16="http://schemas.microsoft.com/office/drawing/2014/main" id="{2390E42E-F0C0-327B-D70D-2BAA1CA1995F}"/>
              </a:ext>
            </a:extLst>
          </p:cNvPr>
          <p:cNvSpPr txBox="1"/>
          <p:nvPr/>
        </p:nvSpPr>
        <p:spPr>
          <a:xfrm>
            <a:off x="-304800" y="8466031"/>
            <a:ext cx="13258800" cy="1509324"/>
          </a:xfrm>
          <a:prstGeom prst="rect">
            <a:avLst/>
          </a:prstGeom>
        </p:spPr>
        <p:txBody>
          <a:bodyPr wrap="square" lIns="0" tIns="0" rIns="0" bIns="0" rtlCol="0" anchor="t">
            <a:spAutoFit/>
          </a:bodyPr>
          <a:lstStyle/>
          <a:p>
            <a:pPr marL="342900" marR="0" lvl="0" indent="-342900" algn="ctr" defTabSz="914400" rtl="0" eaLnBrk="1" fontAlgn="auto" latinLnBrk="0" hangingPunct="1">
              <a:lnSpc>
                <a:spcPts val="3041"/>
              </a:lnSpc>
              <a:spcBef>
                <a:spcPts val="0"/>
              </a:spcBef>
              <a:spcAft>
                <a:spcPts val="0"/>
              </a:spcAft>
              <a:buClrTx/>
              <a:buSzTx/>
              <a:buFontTx/>
              <a:buChar char="-"/>
              <a:tabLst/>
              <a:defRPr/>
            </a:pPr>
            <a:r>
              <a:rPr kumimoji="0" lang="tr-TR" sz="2172" b="0" i="0" u="none" strike="noStrike" kern="1200" cap="none" spc="43" normalizeH="0" baseline="0" noProof="0" dirty="0" err="1">
                <a:ln>
                  <a:noFill/>
                </a:ln>
                <a:solidFill>
                  <a:srgbClr val="FFFFFF"/>
                </a:solidFill>
                <a:effectLst/>
                <a:uLnTx/>
                <a:uFillTx/>
                <a:latin typeface="Raleway"/>
                <a:ea typeface="+mn-ea"/>
                <a:cs typeface="+mn-cs"/>
              </a:rPr>
              <a:t>Asset</a:t>
            </a:r>
            <a:r>
              <a:rPr kumimoji="0" lang="tr-TR" sz="2172" b="0" i="0" u="none" strike="noStrike" kern="1200" cap="none" spc="43" normalizeH="0" baseline="0" noProof="0" dirty="0">
                <a:ln>
                  <a:noFill/>
                </a:ln>
                <a:solidFill>
                  <a:srgbClr val="FFFFFF"/>
                </a:solidFill>
                <a:effectLst/>
                <a:uLnTx/>
                <a:uFillTx/>
                <a:latin typeface="Raleway"/>
                <a:ea typeface="+mn-ea"/>
                <a:cs typeface="+mn-cs"/>
              </a:rPr>
              <a:t> seçimi uygun oda tasarımı ve müzik seçimi zaman alan unsurlardı.</a:t>
            </a:r>
            <a:br>
              <a:rPr kumimoji="0" lang="tr-TR" sz="2172" b="0" i="0" u="none" strike="noStrike" kern="1200" cap="none" spc="43" normalizeH="0" baseline="0" noProof="0" dirty="0">
                <a:ln>
                  <a:noFill/>
                </a:ln>
                <a:solidFill>
                  <a:srgbClr val="FFFFFF"/>
                </a:solidFill>
                <a:effectLst/>
                <a:uLnTx/>
                <a:uFillTx/>
                <a:latin typeface="Raleway"/>
                <a:ea typeface="+mn-ea"/>
                <a:cs typeface="+mn-cs"/>
              </a:rPr>
            </a:br>
            <a:r>
              <a:rPr lang="tr-TR" sz="2172" spc="43" dirty="0">
                <a:solidFill>
                  <a:srgbClr val="FFFFFF"/>
                </a:solidFill>
                <a:latin typeface="Raleway"/>
              </a:rPr>
              <a:t>- Ara sahnede kullanıcının etkileşime girmesi isteniyordu bilgi ve zaman eksikliğinden dolayı tamamlanamadı.</a:t>
            </a:r>
            <a:endParaRPr kumimoji="0" lang="tr-TR" sz="2172" b="0" i="0" u="none" strike="noStrike" kern="1200" cap="none" spc="43" normalizeH="0" baseline="0" noProof="0" dirty="0">
              <a:ln>
                <a:noFill/>
              </a:ln>
              <a:solidFill>
                <a:srgbClr val="FFFFFF"/>
              </a:solidFill>
              <a:effectLst/>
              <a:uLnTx/>
              <a:uFillTx/>
              <a:latin typeface="Raleway"/>
              <a:ea typeface="+mn-ea"/>
              <a:cs typeface="+mn-cs"/>
            </a:endParaRPr>
          </a:p>
          <a:p>
            <a:pPr marL="342900" marR="0" lvl="0" indent="-342900" algn="ctr" defTabSz="914400" rtl="0" eaLnBrk="1" fontAlgn="auto" latinLnBrk="0" hangingPunct="1">
              <a:lnSpc>
                <a:spcPts val="3041"/>
              </a:lnSpc>
              <a:spcBef>
                <a:spcPts val="0"/>
              </a:spcBef>
              <a:spcAft>
                <a:spcPts val="0"/>
              </a:spcAft>
              <a:buClrTx/>
              <a:buSzTx/>
              <a:buFontTx/>
              <a:buChar char="-"/>
              <a:tabLst/>
              <a:defRPr/>
            </a:pPr>
            <a:endParaRPr kumimoji="0" lang="tr-TR" sz="2172" b="0" i="0" u="none" strike="noStrike" kern="1200" cap="none" spc="43" normalizeH="0" baseline="0" noProof="0" dirty="0">
              <a:ln>
                <a:noFill/>
              </a:ln>
              <a:solidFill>
                <a:srgbClr val="FFFFFF"/>
              </a:solidFill>
              <a:effectLst/>
              <a:uLnTx/>
              <a:uFillTx/>
              <a:latin typeface="Raleway"/>
              <a:ea typeface="+mn-ea"/>
              <a:cs typeface="+mn-cs"/>
            </a:endParaRPr>
          </a:p>
        </p:txBody>
      </p:sp>
      <p:sp>
        <p:nvSpPr>
          <p:cNvPr id="13" name="Freeform 4">
            <a:extLst>
              <a:ext uri="{FF2B5EF4-FFF2-40B4-BE49-F238E27FC236}">
                <a16:creationId xmlns:a16="http://schemas.microsoft.com/office/drawing/2014/main" id="{AAAA9DBE-DA4F-474B-747A-F51C6BF66BD7}"/>
              </a:ext>
            </a:extLst>
          </p:cNvPr>
          <p:cNvSpPr/>
          <p:nvPr/>
        </p:nvSpPr>
        <p:spPr>
          <a:xfrm>
            <a:off x="12515026" y="1042986"/>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Resim 5" descr="iç mekan, duvar, mobilya, iç mekan tasarımı içeren bir resim&#10;&#10;Açıklama otomatik olarak oluşturuldu">
            <a:extLst>
              <a:ext uri="{FF2B5EF4-FFF2-40B4-BE49-F238E27FC236}">
                <a16:creationId xmlns:a16="http://schemas.microsoft.com/office/drawing/2014/main" id="{DB51BA96-6876-9D9A-DC68-877B2BAF5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638300"/>
            <a:ext cx="9812119" cy="5515745"/>
          </a:xfrm>
          <a:prstGeom prst="rect">
            <a:avLst/>
          </a:prstGeom>
        </p:spPr>
      </p:pic>
      <p:pic>
        <p:nvPicPr>
          <p:cNvPr id="20" name="Resim 19" descr="ekran görüntüsü, grafik, yazı tipi, dikdörtgen içeren bir resim&#10;&#10;Açıklama otomatik olarak oluşturuldu">
            <a:extLst>
              <a:ext uri="{FF2B5EF4-FFF2-40B4-BE49-F238E27FC236}">
                <a16:creationId xmlns:a16="http://schemas.microsoft.com/office/drawing/2014/main" id="{EA333591-D7B0-D25F-6FEB-B322DFDAE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0600" y="3848100"/>
            <a:ext cx="4876800" cy="4876800"/>
          </a:xfrm>
          <a:prstGeom prst="rect">
            <a:avLst/>
          </a:prstGeom>
        </p:spPr>
      </p:pic>
    </p:spTree>
    <p:extLst>
      <p:ext uri="{BB962C8B-B14F-4D97-AF65-F5344CB8AC3E}">
        <p14:creationId xmlns:p14="http://schemas.microsoft.com/office/powerpoint/2010/main" val="276710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3" name="TextBox 3"/>
          <p:cNvSpPr txBox="1"/>
          <p:nvPr/>
        </p:nvSpPr>
        <p:spPr>
          <a:xfrm>
            <a:off x="10694024" y="597611"/>
            <a:ext cx="8913748" cy="448841"/>
          </a:xfrm>
          <a:prstGeom prst="rect">
            <a:avLst/>
          </a:prstGeom>
        </p:spPr>
        <p:txBody>
          <a:bodyPr lIns="0" tIns="0" rIns="0" bIns="0" rtlCol="0" anchor="t">
            <a:spAutoFit/>
          </a:bodyPr>
          <a:lstStyle/>
          <a:p>
            <a:pPr algn="ctr">
              <a:lnSpc>
                <a:spcPts val="3499"/>
              </a:lnSpc>
            </a:pPr>
            <a:r>
              <a:rPr lang="en-US" sz="3600" spc="49" dirty="0" err="1">
                <a:solidFill>
                  <a:srgbClr val="FFFFFF"/>
                </a:solidFill>
                <a:latin typeface="Raleway"/>
              </a:rPr>
              <a:t>İnteraktif</a:t>
            </a:r>
            <a:r>
              <a:rPr lang="en-US" sz="3600" spc="49" dirty="0">
                <a:solidFill>
                  <a:srgbClr val="FFFFFF"/>
                </a:solidFill>
                <a:latin typeface="Raleway"/>
              </a:rPr>
              <a:t> </a:t>
            </a:r>
            <a:r>
              <a:rPr lang="en-US" sz="3600" spc="49" dirty="0" err="1">
                <a:solidFill>
                  <a:srgbClr val="FFFFFF"/>
                </a:solidFill>
                <a:latin typeface="Raleway"/>
              </a:rPr>
              <a:t>Bilgisayar</a:t>
            </a:r>
            <a:r>
              <a:rPr lang="en-US" sz="3600" spc="49" dirty="0">
                <a:solidFill>
                  <a:srgbClr val="FFFFFF"/>
                </a:solidFill>
                <a:latin typeface="Raleway"/>
              </a:rPr>
              <a:t> </a:t>
            </a:r>
            <a:r>
              <a:rPr lang="en-US" sz="3600" spc="49" dirty="0" err="1">
                <a:solidFill>
                  <a:srgbClr val="FFFFFF"/>
                </a:solidFill>
                <a:latin typeface="Raleway"/>
              </a:rPr>
              <a:t>Arayüzü</a:t>
            </a:r>
            <a:endParaRPr lang="en-US" sz="3600" spc="49" dirty="0">
              <a:solidFill>
                <a:srgbClr val="FFFFFF"/>
              </a:solidFill>
              <a:latin typeface="Raleway"/>
            </a:endParaRPr>
          </a:p>
        </p:txBody>
      </p:sp>
      <p:sp>
        <p:nvSpPr>
          <p:cNvPr id="4" name="TextBox 4"/>
          <p:cNvSpPr txBox="1"/>
          <p:nvPr/>
        </p:nvSpPr>
        <p:spPr>
          <a:xfrm>
            <a:off x="11277600" y="2398270"/>
            <a:ext cx="7746597" cy="3817648"/>
          </a:xfrm>
          <a:prstGeom prst="rect">
            <a:avLst/>
          </a:prstGeom>
        </p:spPr>
        <p:txBody>
          <a:bodyPr lIns="0" tIns="0" rIns="0" bIns="0" rtlCol="0" anchor="t">
            <a:spAutoFit/>
          </a:bodyPr>
          <a:lstStyle/>
          <a:p>
            <a:pPr algn="ctr">
              <a:lnSpc>
                <a:spcPts val="3041"/>
              </a:lnSpc>
            </a:pPr>
            <a:r>
              <a:rPr lang="en-US" sz="2172" spc="43" dirty="0">
                <a:solidFill>
                  <a:srgbClr val="FFFFFF"/>
                </a:solidFill>
                <a:latin typeface="Raleway"/>
              </a:rPr>
              <a:t>Bu </a:t>
            </a:r>
            <a:r>
              <a:rPr lang="en-US" sz="2172" spc="43" dirty="0" err="1">
                <a:solidFill>
                  <a:srgbClr val="FFFFFF"/>
                </a:solidFill>
                <a:latin typeface="Raleway"/>
              </a:rPr>
              <a:t>arayüz</a:t>
            </a:r>
            <a:r>
              <a:rPr lang="en-US" sz="2172" spc="43" dirty="0">
                <a:solidFill>
                  <a:srgbClr val="FFFFFF"/>
                </a:solidFill>
                <a:latin typeface="Raleway"/>
              </a:rPr>
              <a:t> </a:t>
            </a:r>
            <a:r>
              <a:rPr lang="en-US" sz="2172" spc="43" dirty="0" err="1">
                <a:solidFill>
                  <a:srgbClr val="FFFFFF"/>
                </a:solidFill>
                <a:latin typeface="Raleway"/>
              </a:rPr>
              <a:t>sayesinde</a:t>
            </a:r>
            <a:r>
              <a:rPr lang="en-US" sz="2172" spc="43" dirty="0">
                <a:solidFill>
                  <a:srgbClr val="FFFFFF"/>
                </a:solidFill>
                <a:latin typeface="Raleway"/>
              </a:rPr>
              <a:t> </a:t>
            </a:r>
            <a:r>
              <a:rPr lang="en-US" sz="2172" spc="43" dirty="0" err="1">
                <a:solidFill>
                  <a:srgbClr val="FFFFFF"/>
                </a:solidFill>
                <a:latin typeface="Raleway"/>
              </a:rPr>
              <a:t>bölümler</a:t>
            </a:r>
            <a:endParaRPr lang="en-US" sz="2172" spc="43" dirty="0">
              <a:solidFill>
                <a:srgbClr val="FFFFFF"/>
              </a:solidFill>
              <a:latin typeface="Raleway"/>
            </a:endParaRPr>
          </a:p>
          <a:p>
            <a:pPr algn="ctr">
              <a:lnSpc>
                <a:spcPts val="3041"/>
              </a:lnSpc>
            </a:pPr>
            <a:r>
              <a:rPr lang="en-US" sz="2172" spc="43" dirty="0" err="1">
                <a:solidFill>
                  <a:srgbClr val="FFFFFF"/>
                </a:solidFill>
                <a:latin typeface="Raleway"/>
              </a:rPr>
              <a:t>arasında</a:t>
            </a:r>
            <a:r>
              <a:rPr lang="en-US" sz="2172" spc="43" dirty="0">
                <a:solidFill>
                  <a:srgbClr val="FFFFFF"/>
                </a:solidFill>
                <a:latin typeface="Raleway"/>
              </a:rPr>
              <a:t> </a:t>
            </a:r>
            <a:r>
              <a:rPr lang="en-US" sz="2172" spc="43" dirty="0" err="1">
                <a:solidFill>
                  <a:srgbClr val="FFFFFF"/>
                </a:solidFill>
                <a:latin typeface="Raleway"/>
              </a:rPr>
              <a:t>geçiş</a:t>
            </a:r>
            <a:r>
              <a:rPr lang="en-US" sz="2172" spc="43" dirty="0">
                <a:solidFill>
                  <a:srgbClr val="FFFFFF"/>
                </a:solidFill>
                <a:latin typeface="Raleway"/>
              </a:rPr>
              <a:t> </a:t>
            </a:r>
            <a:r>
              <a:rPr lang="en-US" sz="2172" spc="43" dirty="0" err="1">
                <a:solidFill>
                  <a:srgbClr val="FFFFFF"/>
                </a:solidFill>
                <a:latin typeface="Raleway"/>
              </a:rPr>
              <a:t>yapılabilir</a:t>
            </a:r>
            <a:r>
              <a:rPr lang="tr-TR" sz="2172" spc="43" dirty="0">
                <a:solidFill>
                  <a:srgbClr val="FFFFFF"/>
                </a:solidFill>
                <a:latin typeface="Raleway"/>
              </a:rPr>
              <a:t>. Kullanıcı adı, oyun </a:t>
            </a:r>
            <a:br>
              <a:rPr lang="tr-TR" sz="2172" spc="43" dirty="0">
                <a:solidFill>
                  <a:srgbClr val="FFFFFF"/>
                </a:solidFill>
                <a:latin typeface="Raleway"/>
              </a:rPr>
            </a:br>
            <a:r>
              <a:rPr lang="tr-TR" sz="2172" spc="43" dirty="0">
                <a:solidFill>
                  <a:srgbClr val="FFFFFF"/>
                </a:solidFill>
                <a:latin typeface="Raleway"/>
              </a:rPr>
              <a:t>zorluğu, oyun ses seviyesi gibi kullanıcı</a:t>
            </a:r>
            <a:br>
              <a:rPr lang="tr-TR" sz="2172" spc="43" dirty="0">
                <a:solidFill>
                  <a:srgbClr val="FFFFFF"/>
                </a:solidFill>
                <a:latin typeface="Raleway"/>
              </a:rPr>
            </a:br>
            <a:r>
              <a:rPr lang="tr-TR" sz="2172" spc="43" dirty="0">
                <a:solidFill>
                  <a:srgbClr val="FFFFFF"/>
                </a:solidFill>
                <a:latin typeface="Raleway"/>
              </a:rPr>
              <a:t>tercihleri oyun hikayesine yedirilerek</a:t>
            </a:r>
            <a:br>
              <a:rPr lang="tr-TR" sz="2172" spc="43" dirty="0">
                <a:solidFill>
                  <a:srgbClr val="FFFFFF"/>
                </a:solidFill>
                <a:latin typeface="Raleway"/>
              </a:rPr>
            </a:br>
            <a:r>
              <a:rPr lang="tr-TR" sz="2172" spc="43" dirty="0">
                <a:solidFill>
                  <a:srgbClr val="FFFFFF"/>
                </a:solidFill>
                <a:latin typeface="Raleway"/>
              </a:rPr>
              <a:t>arayüze entegre edilmiştir. </a:t>
            </a:r>
            <a:r>
              <a:rPr lang="en-US" sz="2172" spc="43" dirty="0" err="1">
                <a:solidFill>
                  <a:srgbClr val="FFFFFF"/>
                </a:solidFill>
                <a:latin typeface="Raleway"/>
              </a:rPr>
              <a:t>Arama</a:t>
            </a:r>
            <a:r>
              <a:rPr lang="en-US" sz="2172" spc="43" dirty="0">
                <a:solidFill>
                  <a:srgbClr val="FFFFFF"/>
                </a:solidFill>
                <a:latin typeface="Raleway"/>
              </a:rPr>
              <a:t> </a:t>
            </a:r>
            <a:r>
              <a:rPr lang="en-US" sz="2172" spc="43" dirty="0" err="1">
                <a:solidFill>
                  <a:srgbClr val="FFFFFF"/>
                </a:solidFill>
                <a:latin typeface="Raleway"/>
              </a:rPr>
              <a:t>motoru</a:t>
            </a:r>
            <a:r>
              <a:rPr lang="en-US" sz="2172" spc="43" dirty="0">
                <a:solidFill>
                  <a:srgbClr val="FFFFFF"/>
                </a:solidFill>
                <a:latin typeface="Raleway"/>
              </a:rPr>
              <a:t>,</a:t>
            </a:r>
          </a:p>
          <a:p>
            <a:pPr algn="ctr">
              <a:lnSpc>
                <a:spcPts val="3041"/>
              </a:lnSpc>
            </a:pPr>
            <a:r>
              <a:rPr lang="en-US" sz="2172" spc="43" dirty="0">
                <a:solidFill>
                  <a:srgbClr val="FFFFFF"/>
                </a:solidFill>
                <a:latin typeface="Raleway"/>
              </a:rPr>
              <a:t>mail </a:t>
            </a:r>
            <a:r>
              <a:rPr lang="en-US" sz="2172" spc="43" dirty="0" err="1">
                <a:solidFill>
                  <a:srgbClr val="FFFFFF"/>
                </a:solidFill>
                <a:latin typeface="Raleway"/>
              </a:rPr>
              <a:t>servisi</a:t>
            </a:r>
            <a:r>
              <a:rPr lang="en-US" sz="2172" spc="43" dirty="0">
                <a:solidFill>
                  <a:srgbClr val="FFFFFF"/>
                </a:solidFill>
                <a:latin typeface="Raleway"/>
              </a:rPr>
              <a:t> </a:t>
            </a:r>
            <a:r>
              <a:rPr lang="en-US" sz="2172" spc="43" dirty="0" err="1">
                <a:solidFill>
                  <a:srgbClr val="FFFFFF"/>
                </a:solidFill>
                <a:latin typeface="Raleway"/>
              </a:rPr>
              <a:t>bulunmaktadır</a:t>
            </a:r>
            <a:r>
              <a:rPr lang="en-US" sz="2172" spc="43" dirty="0">
                <a:solidFill>
                  <a:srgbClr val="FFFFFF"/>
                </a:solidFill>
                <a:latin typeface="Raleway"/>
              </a:rPr>
              <a:t>. </a:t>
            </a:r>
          </a:p>
          <a:p>
            <a:pPr algn="ctr">
              <a:lnSpc>
                <a:spcPts val="3041"/>
              </a:lnSpc>
            </a:pPr>
            <a:r>
              <a:rPr lang="en-US" sz="2172" spc="43" dirty="0" err="1">
                <a:solidFill>
                  <a:srgbClr val="FFFFFF"/>
                </a:solidFill>
                <a:latin typeface="Raleway"/>
              </a:rPr>
              <a:t>Dosya</a:t>
            </a:r>
            <a:r>
              <a:rPr lang="en-US" sz="2172" spc="43" dirty="0">
                <a:solidFill>
                  <a:srgbClr val="FFFFFF"/>
                </a:solidFill>
                <a:latin typeface="Raleway"/>
              </a:rPr>
              <a:t> </a:t>
            </a:r>
            <a:r>
              <a:rPr lang="en-US" sz="2172" spc="43" dirty="0" err="1">
                <a:solidFill>
                  <a:srgbClr val="FFFFFF"/>
                </a:solidFill>
                <a:latin typeface="Raleway"/>
              </a:rPr>
              <a:t>yöneticisi</a:t>
            </a:r>
            <a:r>
              <a:rPr lang="en-US" sz="2172" spc="43" dirty="0">
                <a:solidFill>
                  <a:srgbClr val="FFFFFF"/>
                </a:solidFill>
                <a:latin typeface="Raleway"/>
              </a:rPr>
              <a:t> </a:t>
            </a:r>
            <a:r>
              <a:rPr lang="en-US" sz="2172" spc="43" dirty="0" err="1">
                <a:solidFill>
                  <a:srgbClr val="FFFFFF"/>
                </a:solidFill>
                <a:latin typeface="Raleway"/>
              </a:rPr>
              <a:t>sayesinde</a:t>
            </a:r>
            <a:endParaRPr lang="en-US" sz="2172" spc="43" dirty="0">
              <a:solidFill>
                <a:srgbClr val="FFFFFF"/>
              </a:solidFill>
              <a:latin typeface="Raleway"/>
            </a:endParaRPr>
          </a:p>
          <a:p>
            <a:pPr algn="ctr">
              <a:lnSpc>
                <a:spcPts val="3041"/>
              </a:lnSpc>
            </a:pPr>
            <a:r>
              <a:rPr lang="en-US" sz="2172" spc="43" dirty="0" err="1">
                <a:solidFill>
                  <a:srgbClr val="FFFFFF"/>
                </a:solidFill>
                <a:latin typeface="Raleway"/>
              </a:rPr>
              <a:t>kayıtlı</a:t>
            </a:r>
            <a:r>
              <a:rPr lang="en-US" sz="2172" spc="43" dirty="0">
                <a:solidFill>
                  <a:srgbClr val="FFFFFF"/>
                </a:solidFill>
                <a:latin typeface="Raleway"/>
              </a:rPr>
              <a:t> </a:t>
            </a:r>
            <a:r>
              <a:rPr lang="en-US" sz="2172" spc="43" dirty="0" err="1">
                <a:solidFill>
                  <a:srgbClr val="FFFFFF"/>
                </a:solidFill>
                <a:latin typeface="Raleway"/>
              </a:rPr>
              <a:t>oyun</a:t>
            </a:r>
            <a:r>
              <a:rPr lang="en-US" sz="2172" spc="43" dirty="0">
                <a:solidFill>
                  <a:srgbClr val="FFFFFF"/>
                </a:solidFill>
                <a:latin typeface="Raleway"/>
              </a:rPr>
              <a:t> </a:t>
            </a:r>
            <a:r>
              <a:rPr lang="en-US" sz="2172" spc="43" dirty="0" err="1">
                <a:solidFill>
                  <a:srgbClr val="FFFFFF"/>
                </a:solidFill>
                <a:latin typeface="Raleway"/>
              </a:rPr>
              <a:t>dosyalarına</a:t>
            </a:r>
            <a:r>
              <a:rPr lang="en-US" sz="2172" spc="43" dirty="0">
                <a:solidFill>
                  <a:srgbClr val="FFFFFF"/>
                </a:solidFill>
                <a:latin typeface="Raleway"/>
              </a:rPr>
              <a:t> </a:t>
            </a:r>
            <a:r>
              <a:rPr lang="en-US" sz="2172" spc="43" dirty="0" err="1">
                <a:solidFill>
                  <a:srgbClr val="FFFFFF"/>
                </a:solidFill>
                <a:latin typeface="Raleway"/>
              </a:rPr>
              <a:t>erişebilebilecektir</a:t>
            </a:r>
            <a:endParaRPr lang="en-US" sz="2172" spc="43" dirty="0">
              <a:solidFill>
                <a:srgbClr val="FFFFFF"/>
              </a:solidFill>
              <a:latin typeface="Raleway"/>
            </a:endParaRPr>
          </a:p>
          <a:p>
            <a:pPr algn="ctr">
              <a:lnSpc>
                <a:spcPts val="3041"/>
              </a:lnSpc>
            </a:pPr>
            <a:r>
              <a:rPr lang="en-US" sz="2172" spc="43" dirty="0" err="1">
                <a:solidFill>
                  <a:srgbClr val="FFFFFF"/>
                </a:solidFill>
                <a:latin typeface="Raleway"/>
              </a:rPr>
              <a:t>Bölümlere</a:t>
            </a:r>
            <a:r>
              <a:rPr lang="en-US" sz="2172" spc="43" dirty="0">
                <a:solidFill>
                  <a:srgbClr val="FFFFFF"/>
                </a:solidFill>
                <a:latin typeface="Raleway"/>
              </a:rPr>
              <a:t> de </a:t>
            </a:r>
            <a:r>
              <a:rPr lang="en-US" sz="2172" spc="43" dirty="0" err="1">
                <a:solidFill>
                  <a:srgbClr val="FFFFFF"/>
                </a:solidFill>
                <a:latin typeface="Raleway"/>
              </a:rPr>
              <a:t>masaüstündeki</a:t>
            </a:r>
            <a:endParaRPr lang="en-US" sz="2172" spc="43" dirty="0">
              <a:solidFill>
                <a:srgbClr val="FFFFFF"/>
              </a:solidFill>
              <a:latin typeface="Raleway"/>
            </a:endParaRPr>
          </a:p>
          <a:p>
            <a:pPr algn="ctr">
              <a:lnSpc>
                <a:spcPts val="3041"/>
              </a:lnSpc>
            </a:pPr>
            <a:r>
              <a:rPr lang="en-US" sz="2172" spc="43" dirty="0" err="1">
                <a:solidFill>
                  <a:srgbClr val="FFFFFF"/>
                </a:solidFill>
                <a:latin typeface="Raleway"/>
              </a:rPr>
              <a:t>uygulamalar</a:t>
            </a:r>
            <a:r>
              <a:rPr lang="en-US" sz="2172" spc="43" dirty="0">
                <a:solidFill>
                  <a:srgbClr val="FFFFFF"/>
                </a:solidFill>
                <a:latin typeface="Raleway"/>
              </a:rPr>
              <a:t> </a:t>
            </a:r>
            <a:r>
              <a:rPr lang="en-US" sz="2172" spc="43" dirty="0" err="1">
                <a:solidFill>
                  <a:srgbClr val="FFFFFF"/>
                </a:solidFill>
                <a:latin typeface="Raleway"/>
              </a:rPr>
              <a:t>aracılığıyla</a:t>
            </a:r>
            <a:r>
              <a:rPr lang="en-US" sz="2172" spc="43" dirty="0">
                <a:solidFill>
                  <a:srgbClr val="FFFFFF"/>
                </a:solidFill>
                <a:latin typeface="Raleway"/>
              </a:rPr>
              <a:t> </a:t>
            </a:r>
            <a:r>
              <a:rPr lang="en-US" sz="2172" spc="43" dirty="0" err="1">
                <a:solidFill>
                  <a:srgbClr val="FFFFFF"/>
                </a:solidFill>
                <a:latin typeface="Raleway"/>
              </a:rPr>
              <a:t>ulaşılabilecektir</a:t>
            </a:r>
            <a:r>
              <a:rPr lang="en-US" sz="2172" spc="43" dirty="0">
                <a:solidFill>
                  <a:srgbClr val="FFFFFF"/>
                </a:solidFill>
                <a:latin typeface="Raleway"/>
              </a:rPr>
              <a:t>.</a:t>
            </a:r>
          </a:p>
        </p:txBody>
      </p:sp>
      <p:sp>
        <p:nvSpPr>
          <p:cNvPr id="5" name="Freeform 5"/>
          <p:cNvSpPr/>
          <p:nvPr/>
        </p:nvSpPr>
        <p:spPr>
          <a:xfrm>
            <a:off x="15614499" y="7669162"/>
            <a:ext cx="2673501" cy="2617838"/>
          </a:xfrm>
          <a:custGeom>
            <a:avLst/>
            <a:gdLst/>
            <a:ahLst/>
            <a:cxnLst/>
            <a:rect l="l" t="t" r="r" b="b"/>
            <a:pathLst>
              <a:path w="2673501" h="2617838">
                <a:moveTo>
                  <a:pt x="0" y="0"/>
                </a:moveTo>
                <a:lnTo>
                  <a:pt x="2673501" y="0"/>
                </a:lnTo>
                <a:lnTo>
                  <a:pt x="2673501" y="2617838"/>
                </a:lnTo>
                <a:lnTo>
                  <a:pt x="0" y="2617838"/>
                </a:lnTo>
                <a:lnTo>
                  <a:pt x="0" y="0"/>
                </a:lnTo>
                <a:close/>
              </a:path>
            </a:pathLst>
          </a:custGeom>
          <a:blipFill>
            <a:blip r:embed="rId2"/>
            <a:stretch>
              <a:fillRect b="-10296"/>
            </a:stretch>
          </a:blipFill>
        </p:spPr>
        <p:txBody>
          <a:bodyPr/>
          <a:lstStyle/>
          <a:p>
            <a:endParaRPr lang="tr-TR"/>
          </a:p>
        </p:txBody>
      </p:sp>
      <p:pic>
        <p:nvPicPr>
          <p:cNvPr id="7" name="Resim 6" descr="metin, ekran görüntüsü, multimedya yazılımı, yazılım içeren bir resim&#10;&#10;Açıklama otomatik olarak oluşturuldu">
            <a:extLst>
              <a:ext uri="{FF2B5EF4-FFF2-40B4-BE49-F238E27FC236}">
                <a16:creationId xmlns:a16="http://schemas.microsoft.com/office/drawing/2014/main" id="{418151C0-6BEA-3FD2-0E9E-3D4186A18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99368"/>
            <a:ext cx="11684520" cy="5957888"/>
          </a:xfrm>
          <a:prstGeom prst="rect">
            <a:avLst/>
          </a:prstGeom>
        </p:spPr>
      </p:pic>
      <p:sp>
        <p:nvSpPr>
          <p:cNvPr id="12" name="TextBox 4">
            <a:extLst>
              <a:ext uri="{FF2B5EF4-FFF2-40B4-BE49-F238E27FC236}">
                <a16:creationId xmlns:a16="http://schemas.microsoft.com/office/drawing/2014/main" id="{2390E42E-F0C0-327B-D70D-2BAA1CA1995F}"/>
              </a:ext>
            </a:extLst>
          </p:cNvPr>
          <p:cNvSpPr txBox="1"/>
          <p:nvPr/>
        </p:nvSpPr>
        <p:spPr>
          <a:xfrm>
            <a:off x="581210" y="8387632"/>
            <a:ext cx="13258800" cy="1509324"/>
          </a:xfrm>
          <a:prstGeom prst="rect">
            <a:avLst/>
          </a:prstGeom>
        </p:spPr>
        <p:txBody>
          <a:bodyPr wrap="square" lIns="0" tIns="0" rIns="0" bIns="0" rtlCol="0" anchor="t">
            <a:spAutoFit/>
          </a:bodyPr>
          <a:lstStyle/>
          <a:p>
            <a:pPr marL="342900" indent="-342900" algn="ctr">
              <a:lnSpc>
                <a:spcPts val="3041"/>
              </a:lnSpc>
              <a:buFontTx/>
              <a:buChar char="-"/>
            </a:pPr>
            <a:r>
              <a:rPr lang="tr-TR" sz="2172" spc="43" dirty="0">
                <a:solidFill>
                  <a:srgbClr val="FFFFFF"/>
                </a:solidFill>
                <a:latin typeface="Raleway"/>
              </a:rPr>
              <a:t>Zaman eksikliği sebebiyle arayüzde yer alan programlar daha spesifik hale getirilebilir.</a:t>
            </a:r>
          </a:p>
          <a:p>
            <a:pPr marL="342900" indent="-342900" algn="ctr">
              <a:lnSpc>
                <a:spcPts val="3041"/>
              </a:lnSpc>
              <a:buFontTx/>
              <a:buChar char="-"/>
            </a:pPr>
            <a:r>
              <a:rPr lang="tr-TR" sz="2172" spc="43" dirty="0">
                <a:solidFill>
                  <a:srgbClr val="FFFFFF"/>
                </a:solidFill>
                <a:latin typeface="Raleway"/>
              </a:rPr>
              <a:t>İsterleri karşılayan </a:t>
            </a:r>
            <a:r>
              <a:rPr lang="tr-TR" sz="2172" spc="43" dirty="0" err="1">
                <a:solidFill>
                  <a:srgbClr val="FFFFFF"/>
                </a:solidFill>
                <a:latin typeface="Raleway"/>
              </a:rPr>
              <a:t>assetin</a:t>
            </a:r>
            <a:r>
              <a:rPr lang="tr-TR" sz="2172" spc="43" dirty="0">
                <a:solidFill>
                  <a:srgbClr val="FFFFFF"/>
                </a:solidFill>
                <a:latin typeface="Raleway"/>
              </a:rPr>
              <a:t> bulunmaması nedeniyle tüm arayüzün oyun hikayesi bağlamında kendi tarafımızca baştan sona geliştirilmesi çok zaman almakla beraber kendimizi geliştirmemize yüksek derecede katkı sağlamıştır</a:t>
            </a:r>
          </a:p>
        </p:txBody>
      </p:sp>
      <p:sp>
        <p:nvSpPr>
          <p:cNvPr id="13" name="Freeform 4">
            <a:extLst>
              <a:ext uri="{FF2B5EF4-FFF2-40B4-BE49-F238E27FC236}">
                <a16:creationId xmlns:a16="http://schemas.microsoft.com/office/drawing/2014/main" id="{AAAA9DBE-DA4F-474B-747A-F51C6BF66BD7}"/>
              </a:ext>
            </a:extLst>
          </p:cNvPr>
          <p:cNvSpPr/>
          <p:nvPr/>
        </p:nvSpPr>
        <p:spPr>
          <a:xfrm>
            <a:off x="12515026" y="1042986"/>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3" name="Freeform 3"/>
          <p:cNvSpPr/>
          <p:nvPr/>
        </p:nvSpPr>
        <p:spPr>
          <a:xfrm>
            <a:off x="13622558" y="6238875"/>
            <a:ext cx="3154724" cy="3154724"/>
          </a:xfrm>
          <a:custGeom>
            <a:avLst/>
            <a:gdLst/>
            <a:ahLst/>
            <a:cxnLst/>
            <a:rect l="l" t="t" r="r" b="b"/>
            <a:pathLst>
              <a:path w="3154724" h="3154724">
                <a:moveTo>
                  <a:pt x="0" y="0"/>
                </a:moveTo>
                <a:lnTo>
                  <a:pt x="3154724" y="0"/>
                </a:lnTo>
                <a:lnTo>
                  <a:pt x="3154724" y="3154724"/>
                </a:lnTo>
                <a:lnTo>
                  <a:pt x="0" y="3154724"/>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10896600" y="334496"/>
            <a:ext cx="8913748" cy="448841"/>
          </a:xfrm>
          <a:prstGeom prst="rect">
            <a:avLst/>
          </a:prstGeom>
        </p:spPr>
        <p:txBody>
          <a:bodyPr lIns="0" tIns="0" rIns="0" bIns="0" rtlCol="0" anchor="t">
            <a:spAutoFit/>
          </a:bodyPr>
          <a:lstStyle/>
          <a:p>
            <a:pPr algn="ctr">
              <a:lnSpc>
                <a:spcPts val="3499"/>
              </a:lnSpc>
            </a:pPr>
            <a:r>
              <a:rPr lang="en-US" sz="3600" spc="49" dirty="0">
                <a:solidFill>
                  <a:srgbClr val="FFFFFF"/>
                </a:solidFill>
                <a:latin typeface="Raleway"/>
              </a:rPr>
              <a:t>BRUTE FORCE ATTACK</a:t>
            </a:r>
          </a:p>
        </p:txBody>
      </p:sp>
      <p:sp>
        <p:nvSpPr>
          <p:cNvPr id="5" name="TextBox 5"/>
          <p:cNvSpPr txBox="1"/>
          <p:nvPr/>
        </p:nvSpPr>
        <p:spPr>
          <a:xfrm>
            <a:off x="10896600" y="1943100"/>
            <a:ext cx="8913748" cy="1746250"/>
          </a:xfrm>
          <a:prstGeom prst="rect">
            <a:avLst/>
          </a:prstGeom>
        </p:spPr>
        <p:txBody>
          <a:bodyPr lIns="0" tIns="0" rIns="0" bIns="0" rtlCol="0" anchor="t">
            <a:spAutoFit/>
          </a:bodyPr>
          <a:lstStyle/>
          <a:p>
            <a:pPr algn="ctr">
              <a:lnSpc>
                <a:spcPts val="3499"/>
              </a:lnSpc>
            </a:pPr>
            <a:r>
              <a:rPr lang="tr-TR" sz="2499" spc="49" dirty="0">
                <a:solidFill>
                  <a:srgbClr val="FFFFFF"/>
                </a:solidFill>
                <a:latin typeface="Raleway"/>
              </a:rPr>
              <a:t>A</a:t>
            </a:r>
            <a:r>
              <a:rPr lang="en-US" sz="2499" spc="49" dirty="0" err="1">
                <a:solidFill>
                  <a:srgbClr val="FFFFFF"/>
                </a:solidFill>
                <a:latin typeface="Raleway"/>
              </a:rPr>
              <a:t>lgoritmasını</a:t>
            </a:r>
            <a:r>
              <a:rPr lang="en-US" sz="2499" spc="49" dirty="0">
                <a:solidFill>
                  <a:srgbClr val="FFFFFF"/>
                </a:solidFill>
                <a:latin typeface="Raleway"/>
              </a:rPr>
              <a:t> </a:t>
            </a:r>
            <a:r>
              <a:rPr lang="en-US" sz="2499" spc="49" dirty="0" err="1">
                <a:solidFill>
                  <a:srgbClr val="FFFFFF"/>
                </a:solidFill>
                <a:latin typeface="Raleway"/>
              </a:rPr>
              <a:t>basit</a:t>
            </a:r>
            <a:r>
              <a:rPr lang="en-US" sz="2499" spc="49" dirty="0">
                <a:solidFill>
                  <a:srgbClr val="FFFFFF"/>
                </a:solidFill>
                <a:latin typeface="Raleway"/>
              </a:rPr>
              <a:t> </a:t>
            </a:r>
          </a:p>
          <a:p>
            <a:pPr algn="ctr">
              <a:lnSpc>
                <a:spcPts val="3499"/>
              </a:lnSpc>
            </a:pPr>
            <a:r>
              <a:rPr lang="en-US" sz="2499" spc="49" dirty="0" err="1">
                <a:solidFill>
                  <a:srgbClr val="FFFFFF"/>
                </a:solidFill>
                <a:latin typeface="Raleway"/>
              </a:rPr>
              <a:t>bir</a:t>
            </a:r>
            <a:r>
              <a:rPr lang="en-US" sz="2499" spc="49" dirty="0">
                <a:solidFill>
                  <a:srgbClr val="FFFFFF"/>
                </a:solidFill>
                <a:latin typeface="Raleway"/>
              </a:rPr>
              <a:t> </a:t>
            </a:r>
            <a:r>
              <a:rPr lang="en-US" sz="2499" spc="49" dirty="0" err="1">
                <a:solidFill>
                  <a:srgbClr val="FFFFFF"/>
                </a:solidFill>
                <a:latin typeface="Raleway"/>
              </a:rPr>
              <a:t>şekilde</a:t>
            </a:r>
            <a:r>
              <a:rPr lang="en-US" sz="2499" spc="49" dirty="0">
                <a:solidFill>
                  <a:srgbClr val="FFFFFF"/>
                </a:solidFill>
                <a:latin typeface="Raleway"/>
              </a:rPr>
              <a:t> </a:t>
            </a:r>
            <a:r>
              <a:rPr lang="en-US" sz="2499" spc="49" dirty="0" err="1">
                <a:solidFill>
                  <a:srgbClr val="FFFFFF"/>
                </a:solidFill>
                <a:latin typeface="Raleway"/>
              </a:rPr>
              <a:t>modelleyip</a:t>
            </a:r>
            <a:r>
              <a:rPr lang="en-US" sz="2499" spc="49" dirty="0">
                <a:solidFill>
                  <a:srgbClr val="FFFFFF"/>
                </a:solidFill>
                <a:latin typeface="Raleway"/>
              </a:rPr>
              <a:t> </a:t>
            </a:r>
          </a:p>
          <a:p>
            <a:pPr algn="ctr">
              <a:lnSpc>
                <a:spcPts val="3499"/>
              </a:lnSpc>
            </a:pPr>
            <a:r>
              <a:rPr lang="en-US" sz="2499" spc="49" dirty="0" err="1">
                <a:solidFill>
                  <a:srgbClr val="FFFFFF"/>
                </a:solidFill>
                <a:latin typeface="Raleway"/>
              </a:rPr>
              <a:t>öğretmeyi</a:t>
            </a:r>
            <a:r>
              <a:rPr lang="en-US" sz="2499" spc="49" dirty="0">
                <a:solidFill>
                  <a:srgbClr val="FFFFFF"/>
                </a:solidFill>
                <a:latin typeface="Raleway"/>
              </a:rPr>
              <a:t> </a:t>
            </a:r>
            <a:r>
              <a:rPr lang="en-US" sz="2499" spc="49" dirty="0" err="1">
                <a:solidFill>
                  <a:srgbClr val="FFFFFF"/>
                </a:solidFill>
                <a:latin typeface="Raleway"/>
              </a:rPr>
              <a:t>amaçlayan</a:t>
            </a:r>
            <a:r>
              <a:rPr lang="en-US" sz="2499" spc="49" dirty="0">
                <a:solidFill>
                  <a:srgbClr val="FFFFFF"/>
                </a:solidFill>
                <a:latin typeface="Raleway"/>
              </a:rPr>
              <a:t>  </a:t>
            </a:r>
          </a:p>
          <a:p>
            <a:pPr algn="ctr">
              <a:lnSpc>
                <a:spcPts val="3499"/>
              </a:lnSpc>
            </a:pPr>
            <a:r>
              <a:rPr lang="en-US" sz="2499" spc="49" dirty="0" err="1">
                <a:solidFill>
                  <a:srgbClr val="FFFFFF"/>
                </a:solidFill>
                <a:latin typeface="Raleway"/>
              </a:rPr>
              <a:t>sahnemizin</a:t>
            </a:r>
            <a:r>
              <a:rPr lang="en-US" sz="2499" spc="49" dirty="0">
                <a:solidFill>
                  <a:srgbClr val="FFFFFF"/>
                </a:solidFill>
                <a:latin typeface="Raleway"/>
              </a:rPr>
              <a:t> </a:t>
            </a:r>
            <a:r>
              <a:rPr lang="en-US" sz="2499" spc="49" dirty="0" err="1">
                <a:solidFill>
                  <a:srgbClr val="FFFFFF"/>
                </a:solidFill>
                <a:latin typeface="Raleway"/>
              </a:rPr>
              <a:t>ekran</a:t>
            </a:r>
            <a:r>
              <a:rPr lang="en-US" sz="2499" spc="49" dirty="0">
                <a:solidFill>
                  <a:srgbClr val="FFFFFF"/>
                </a:solidFill>
                <a:latin typeface="Raleway"/>
              </a:rPr>
              <a:t> </a:t>
            </a:r>
            <a:r>
              <a:rPr lang="en-US" sz="2499" spc="49" dirty="0" err="1">
                <a:solidFill>
                  <a:srgbClr val="FFFFFF"/>
                </a:solidFill>
                <a:latin typeface="Raleway"/>
              </a:rPr>
              <a:t>görüntüsü</a:t>
            </a:r>
            <a:endParaRPr lang="en-US" sz="2499" spc="49" dirty="0">
              <a:solidFill>
                <a:srgbClr val="FFFFFF"/>
              </a:solidFill>
              <a:latin typeface="Raleway"/>
            </a:endParaRPr>
          </a:p>
        </p:txBody>
      </p:sp>
      <p:pic>
        <p:nvPicPr>
          <p:cNvPr id="7" name="Resim 6" descr="ekran görüntüsü, bilgisayar oyunu, video oyunu yazılımı, 3B modelleme içeren bir resim&#10;&#10;Açıklama otomatik olarak oluşturuldu">
            <a:extLst>
              <a:ext uri="{FF2B5EF4-FFF2-40B4-BE49-F238E27FC236}">
                <a16:creationId xmlns:a16="http://schemas.microsoft.com/office/drawing/2014/main" id="{5C5B2286-B33F-6095-52EF-AC4AF8CDF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11926964" cy="6163535"/>
          </a:xfrm>
          <a:prstGeom prst="rect">
            <a:avLst/>
          </a:prstGeom>
        </p:spPr>
      </p:pic>
      <p:sp>
        <p:nvSpPr>
          <p:cNvPr id="8" name="Freeform 4">
            <a:extLst>
              <a:ext uri="{FF2B5EF4-FFF2-40B4-BE49-F238E27FC236}">
                <a16:creationId xmlns:a16="http://schemas.microsoft.com/office/drawing/2014/main" id="{C60C4875-7964-81C1-E9E9-D7DCFC9061F4}"/>
              </a:ext>
            </a:extLst>
          </p:cNvPr>
          <p:cNvSpPr/>
          <p:nvPr/>
        </p:nvSpPr>
        <p:spPr>
          <a:xfrm>
            <a:off x="12954000" y="880054"/>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9" name="TextBox 5">
            <a:extLst>
              <a:ext uri="{FF2B5EF4-FFF2-40B4-BE49-F238E27FC236}">
                <a16:creationId xmlns:a16="http://schemas.microsoft.com/office/drawing/2014/main" id="{48E5CE37-4E9E-450B-E730-C845CD2E356D}"/>
              </a:ext>
            </a:extLst>
          </p:cNvPr>
          <p:cNvSpPr txBox="1"/>
          <p:nvPr/>
        </p:nvSpPr>
        <p:spPr>
          <a:xfrm>
            <a:off x="31376" y="8004175"/>
            <a:ext cx="13591182" cy="1759841"/>
          </a:xfrm>
          <a:prstGeom prst="rect">
            <a:avLst/>
          </a:prstGeom>
        </p:spPr>
        <p:txBody>
          <a:bodyPr wrap="square" lIns="0" tIns="0" rIns="0" bIns="0" rtlCol="0" anchor="t">
            <a:spAutoFit/>
          </a:bodyPr>
          <a:lstStyle/>
          <a:p>
            <a:pPr marL="342900" indent="-342900" algn="ctr">
              <a:lnSpc>
                <a:spcPts val="3499"/>
              </a:lnSpc>
              <a:buFontTx/>
              <a:buChar char="-"/>
            </a:pPr>
            <a:r>
              <a:rPr lang="tr-TR" sz="2499" spc="49" dirty="0">
                <a:solidFill>
                  <a:srgbClr val="FFFFFF"/>
                </a:solidFill>
                <a:latin typeface="Raleway"/>
              </a:rPr>
              <a:t>Bulunan </a:t>
            </a:r>
            <a:r>
              <a:rPr lang="tr-TR" sz="2499" spc="49" dirty="0" err="1">
                <a:solidFill>
                  <a:srgbClr val="FFFFFF"/>
                </a:solidFill>
                <a:latin typeface="Raleway"/>
              </a:rPr>
              <a:t>assetteki</a:t>
            </a:r>
            <a:r>
              <a:rPr lang="tr-TR" sz="2499" spc="49" dirty="0">
                <a:solidFill>
                  <a:srgbClr val="FFFFFF"/>
                </a:solidFill>
                <a:latin typeface="Raleway"/>
              </a:rPr>
              <a:t> </a:t>
            </a:r>
            <a:r>
              <a:rPr lang="tr-TR" sz="2499" spc="49" dirty="0" err="1">
                <a:solidFill>
                  <a:srgbClr val="FFFFFF"/>
                </a:solidFill>
                <a:latin typeface="Raleway"/>
              </a:rPr>
              <a:t>prefabların</a:t>
            </a:r>
            <a:r>
              <a:rPr lang="tr-TR" sz="2499" spc="49" dirty="0">
                <a:solidFill>
                  <a:srgbClr val="FFFFFF"/>
                </a:solidFill>
                <a:latin typeface="Raleway"/>
              </a:rPr>
              <a:t> bakış açısına göre dizaynından dolayı haritanın yapılması zorlanıldı.</a:t>
            </a:r>
          </a:p>
          <a:p>
            <a:pPr marL="342900" indent="-342900" algn="ctr">
              <a:lnSpc>
                <a:spcPts val="3499"/>
              </a:lnSpc>
              <a:buFontTx/>
              <a:buChar char="-"/>
            </a:pPr>
            <a:r>
              <a:rPr lang="tr-TR" sz="2499" spc="49" dirty="0">
                <a:solidFill>
                  <a:srgbClr val="FFFFFF"/>
                </a:solidFill>
                <a:latin typeface="Raleway"/>
              </a:rPr>
              <a:t>Kutuların değiştirilmesi için kullanılacak şeklin geç bulunmasından dolayı süreç uzamıştır.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3" name="Freeform 3"/>
          <p:cNvSpPr/>
          <p:nvPr/>
        </p:nvSpPr>
        <p:spPr>
          <a:xfrm>
            <a:off x="13930801" y="5676900"/>
            <a:ext cx="3772175" cy="3772175"/>
          </a:xfrm>
          <a:custGeom>
            <a:avLst/>
            <a:gdLst/>
            <a:ahLst/>
            <a:cxnLst/>
            <a:rect l="l" t="t" r="r" b="b"/>
            <a:pathLst>
              <a:path w="3772175" h="3772175">
                <a:moveTo>
                  <a:pt x="0" y="0"/>
                </a:moveTo>
                <a:lnTo>
                  <a:pt x="3772175" y="0"/>
                </a:lnTo>
                <a:lnTo>
                  <a:pt x="3772175" y="3772175"/>
                </a:lnTo>
                <a:lnTo>
                  <a:pt x="0" y="3772175"/>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10856339" y="1313394"/>
            <a:ext cx="8913748" cy="459293"/>
          </a:xfrm>
          <a:prstGeom prst="rect">
            <a:avLst/>
          </a:prstGeom>
        </p:spPr>
        <p:txBody>
          <a:bodyPr lIns="0" tIns="0" rIns="0" bIns="0" rtlCol="0" anchor="t">
            <a:spAutoFit/>
          </a:bodyPr>
          <a:lstStyle/>
          <a:p>
            <a:pPr algn="ctr">
              <a:lnSpc>
                <a:spcPts val="3499"/>
              </a:lnSpc>
            </a:pPr>
            <a:r>
              <a:rPr lang="en-US" sz="4000" spc="49" dirty="0">
                <a:solidFill>
                  <a:srgbClr val="FFFFFF"/>
                </a:solidFill>
                <a:latin typeface="Raleway"/>
              </a:rPr>
              <a:t>NEURAL NETWORK</a:t>
            </a:r>
          </a:p>
        </p:txBody>
      </p:sp>
      <p:sp>
        <p:nvSpPr>
          <p:cNvPr id="5" name="TextBox 5"/>
          <p:cNvSpPr txBox="1"/>
          <p:nvPr/>
        </p:nvSpPr>
        <p:spPr>
          <a:xfrm>
            <a:off x="10856339" y="2823148"/>
            <a:ext cx="8913748" cy="2184400"/>
          </a:xfrm>
          <a:prstGeom prst="rect">
            <a:avLst/>
          </a:prstGeom>
        </p:spPr>
        <p:txBody>
          <a:bodyPr lIns="0" tIns="0" rIns="0" bIns="0" rtlCol="0" anchor="t">
            <a:spAutoFit/>
          </a:bodyPr>
          <a:lstStyle/>
          <a:p>
            <a:pPr algn="ctr">
              <a:lnSpc>
                <a:spcPts val="3499"/>
              </a:lnSpc>
            </a:pPr>
            <a:r>
              <a:rPr lang="en-US" sz="2499" spc="49" dirty="0" err="1">
                <a:solidFill>
                  <a:srgbClr val="FFFFFF"/>
                </a:solidFill>
                <a:latin typeface="Raleway"/>
              </a:rPr>
              <a:t>Yapay</a:t>
            </a:r>
            <a:r>
              <a:rPr lang="en-US" sz="2499" spc="49" dirty="0">
                <a:solidFill>
                  <a:srgbClr val="FFFFFF"/>
                </a:solidFill>
                <a:latin typeface="Raleway"/>
              </a:rPr>
              <a:t> </a:t>
            </a:r>
            <a:r>
              <a:rPr lang="en-US" sz="2499" spc="49" dirty="0" err="1">
                <a:solidFill>
                  <a:srgbClr val="FFFFFF"/>
                </a:solidFill>
                <a:latin typeface="Raleway"/>
              </a:rPr>
              <a:t>Öğrenmenin</a:t>
            </a:r>
            <a:r>
              <a:rPr lang="en-US" sz="2499" spc="49" dirty="0">
                <a:solidFill>
                  <a:srgbClr val="FFFFFF"/>
                </a:solidFill>
                <a:latin typeface="Raleway"/>
              </a:rPr>
              <a:t> </a:t>
            </a:r>
            <a:r>
              <a:rPr lang="en-US" sz="2499" spc="49" dirty="0" err="1">
                <a:solidFill>
                  <a:srgbClr val="FFFFFF"/>
                </a:solidFill>
                <a:latin typeface="Raleway"/>
              </a:rPr>
              <a:t>temeli</a:t>
            </a:r>
            <a:r>
              <a:rPr lang="en-US" sz="2499" spc="49" dirty="0">
                <a:solidFill>
                  <a:srgbClr val="FFFFFF"/>
                </a:solidFill>
                <a:latin typeface="Raleway"/>
              </a:rPr>
              <a:t> </a:t>
            </a:r>
            <a:r>
              <a:rPr lang="en-US" sz="2499" spc="49" dirty="0" err="1">
                <a:solidFill>
                  <a:srgbClr val="FFFFFF"/>
                </a:solidFill>
                <a:latin typeface="Raleway"/>
              </a:rPr>
              <a:t>olan</a:t>
            </a:r>
            <a:endParaRPr lang="en-US" sz="2499" spc="49" dirty="0">
              <a:solidFill>
                <a:srgbClr val="FFFFFF"/>
              </a:solidFill>
              <a:latin typeface="Raleway"/>
            </a:endParaRPr>
          </a:p>
          <a:p>
            <a:pPr algn="ctr">
              <a:lnSpc>
                <a:spcPts val="3499"/>
              </a:lnSpc>
            </a:pPr>
            <a:r>
              <a:rPr lang="en-US" sz="2499" spc="49" dirty="0" err="1">
                <a:solidFill>
                  <a:srgbClr val="FFFFFF"/>
                </a:solidFill>
                <a:latin typeface="Raleway"/>
              </a:rPr>
              <a:t>Yapay</a:t>
            </a:r>
            <a:r>
              <a:rPr lang="en-US" sz="2499" spc="49" dirty="0">
                <a:solidFill>
                  <a:srgbClr val="FFFFFF"/>
                </a:solidFill>
                <a:latin typeface="Raleway"/>
              </a:rPr>
              <a:t> </a:t>
            </a:r>
            <a:r>
              <a:rPr lang="en-US" sz="2499" spc="49" dirty="0" err="1">
                <a:solidFill>
                  <a:srgbClr val="FFFFFF"/>
                </a:solidFill>
                <a:latin typeface="Raleway"/>
              </a:rPr>
              <a:t>Sinir</a:t>
            </a:r>
            <a:r>
              <a:rPr lang="en-US" sz="2499" spc="49" dirty="0">
                <a:solidFill>
                  <a:srgbClr val="FFFFFF"/>
                </a:solidFill>
                <a:latin typeface="Raleway"/>
              </a:rPr>
              <a:t> </a:t>
            </a:r>
            <a:r>
              <a:rPr lang="en-US" sz="2499" spc="49" dirty="0" err="1">
                <a:solidFill>
                  <a:srgbClr val="FFFFFF"/>
                </a:solidFill>
                <a:latin typeface="Raleway"/>
              </a:rPr>
              <a:t>Ağları</a:t>
            </a:r>
            <a:r>
              <a:rPr lang="en-US" sz="2499" spc="49" dirty="0">
                <a:solidFill>
                  <a:srgbClr val="FFFFFF"/>
                </a:solidFill>
                <a:latin typeface="Raleway"/>
              </a:rPr>
              <a:t> </a:t>
            </a:r>
            <a:r>
              <a:rPr lang="en-US" sz="2499" spc="49" dirty="0" err="1">
                <a:solidFill>
                  <a:srgbClr val="FFFFFF"/>
                </a:solidFill>
                <a:latin typeface="Raleway"/>
              </a:rPr>
              <a:t>yapısını</a:t>
            </a:r>
            <a:r>
              <a:rPr lang="en-US" sz="2499" spc="49" dirty="0">
                <a:solidFill>
                  <a:srgbClr val="FFFFFF"/>
                </a:solidFill>
                <a:latin typeface="Raleway"/>
              </a:rPr>
              <a:t>,</a:t>
            </a:r>
          </a:p>
          <a:p>
            <a:pPr algn="ctr">
              <a:lnSpc>
                <a:spcPts val="3499"/>
              </a:lnSpc>
            </a:pPr>
            <a:r>
              <a:rPr lang="en-US" sz="2499" spc="49" dirty="0">
                <a:solidFill>
                  <a:srgbClr val="FFFFFF"/>
                </a:solidFill>
                <a:latin typeface="Raleway"/>
              </a:rPr>
              <a:t> </a:t>
            </a:r>
            <a:r>
              <a:rPr lang="en-US" sz="2499" spc="49" dirty="0" err="1">
                <a:solidFill>
                  <a:srgbClr val="FFFFFF"/>
                </a:solidFill>
                <a:latin typeface="Raleway"/>
              </a:rPr>
              <a:t>basit</a:t>
            </a:r>
            <a:r>
              <a:rPr lang="en-US" sz="2499" spc="49" dirty="0">
                <a:solidFill>
                  <a:srgbClr val="FFFFFF"/>
                </a:solidFill>
                <a:latin typeface="Raleway"/>
              </a:rPr>
              <a:t>  </a:t>
            </a:r>
            <a:r>
              <a:rPr lang="en-US" sz="2499" spc="49" dirty="0" err="1">
                <a:solidFill>
                  <a:srgbClr val="FFFFFF"/>
                </a:solidFill>
                <a:latin typeface="Raleway"/>
              </a:rPr>
              <a:t>bir</a:t>
            </a:r>
            <a:r>
              <a:rPr lang="en-US" sz="2499" spc="49" dirty="0">
                <a:solidFill>
                  <a:srgbClr val="FFFFFF"/>
                </a:solidFill>
                <a:latin typeface="Raleway"/>
              </a:rPr>
              <a:t> </a:t>
            </a:r>
            <a:r>
              <a:rPr lang="en-US" sz="2499" spc="49" dirty="0" err="1">
                <a:solidFill>
                  <a:srgbClr val="FFFFFF"/>
                </a:solidFill>
                <a:latin typeface="Raleway"/>
              </a:rPr>
              <a:t>şekilde</a:t>
            </a:r>
            <a:r>
              <a:rPr lang="en-US" sz="2499" spc="49" dirty="0">
                <a:solidFill>
                  <a:srgbClr val="FFFFFF"/>
                </a:solidFill>
                <a:latin typeface="Raleway"/>
              </a:rPr>
              <a:t> </a:t>
            </a:r>
            <a:r>
              <a:rPr lang="en-US" sz="2499" spc="49" dirty="0" err="1">
                <a:solidFill>
                  <a:srgbClr val="FFFFFF"/>
                </a:solidFill>
                <a:latin typeface="Raleway"/>
              </a:rPr>
              <a:t>modelleyip</a:t>
            </a:r>
            <a:r>
              <a:rPr lang="en-US" sz="2499" spc="49" dirty="0">
                <a:solidFill>
                  <a:srgbClr val="FFFFFF"/>
                </a:solidFill>
                <a:latin typeface="Raleway"/>
              </a:rPr>
              <a:t> </a:t>
            </a:r>
          </a:p>
          <a:p>
            <a:pPr algn="ctr">
              <a:lnSpc>
                <a:spcPts val="3499"/>
              </a:lnSpc>
            </a:pPr>
            <a:r>
              <a:rPr lang="en-US" sz="2499" spc="49" dirty="0" err="1">
                <a:solidFill>
                  <a:srgbClr val="FFFFFF"/>
                </a:solidFill>
                <a:latin typeface="Raleway"/>
              </a:rPr>
              <a:t>öğretmeyi</a:t>
            </a:r>
            <a:r>
              <a:rPr lang="en-US" sz="2499" spc="49" dirty="0">
                <a:solidFill>
                  <a:srgbClr val="FFFFFF"/>
                </a:solidFill>
                <a:latin typeface="Raleway"/>
              </a:rPr>
              <a:t> </a:t>
            </a:r>
            <a:r>
              <a:rPr lang="en-US" sz="2499" spc="49" dirty="0" err="1">
                <a:solidFill>
                  <a:srgbClr val="FFFFFF"/>
                </a:solidFill>
                <a:latin typeface="Raleway"/>
              </a:rPr>
              <a:t>amaçlayan</a:t>
            </a:r>
            <a:r>
              <a:rPr lang="en-US" sz="2499" spc="49" dirty="0">
                <a:solidFill>
                  <a:srgbClr val="FFFFFF"/>
                </a:solidFill>
                <a:latin typeface="Raleway"/>
              </a:rPr>
              <a:t>  </a:t>
            </a:r>
          </a:p>
          <a:p>
            <a:pPr algn="ctr">
              <a:lnSpc>
                <a:spcPts val="3499"/>
              </a:lnSpc>
            </a:pPr>
            <a:r>
              <a:rPr lang="en-US" sz="2499" spc="49" dirty="0" err="1">
                <a:solidFill>
                  <a:srgbClr val="FFFFFF"/>
                </a:solidFill>
                <a:latin typeface="Raleway"/>
              </a:rPr>
              <a:t>sahnemizin</a:t>
            </a:r>
            <a:r>
              <a:rPr lang="en-US" sz="2499" spc="49" dirty="0">
                <a:solidFill>
                  <a:srgbClr val="FFFFFF"/>
                </a:solidFill>
                <a:latin typeface="Raleway"/>
              </a:rPr>
              <a:t> </a:t>
            </a:r>
            <a:r>
              <a:rPr lang="en-US" sz="2499" spc="49" dirty="0" err="1">
                <a:solidFill>
                  <a:srgbClr val="FFFFFF"/>
                </a:solidFill>
                <a:latin typeface="Raleway"/>
              </a:rPr>
              <a:t>ekran</a:t>
            </a:r>
            <a:r>
              <a:rPr lang="en-US" sz="2499" spc="49" dirty="0">
                <a:solidFill>
                  <a:srgbClr val="FFFFFF"/>
                </a:solidFill>
                <a:latin typeface="Raleway"/>
              </a:rPr>
              <a:t> </a:t>
            </a:r>
            <a:r>
              <a:rPr lang="en-US" sz="2499" spc="49" dirty="0" err="1">
                <a:solidFill>
                  <a:srgbClr val="FFFFFF"/>
                </a:solidFill>
                <a:latin typeface="Raleway"/>
              </a:rPr>
              <a:t>görüntüsü</a:t>
            </a:r>
            <a:endParaRPr lang="en-US" sz="2499" spc="49" dirty="0">
              <a:solidFill>
                <a:srgbClr val="FFFFFF"/>
              </a:solidFill>
              <a:latin typeface="Raleway"/>
            </a:endParaRPr>
          </a:p>
        </p:txBody>
      </p:sp>
      <p:pic>
        <p:nvPicPr>
          <p:cNvPr id="7" name="Resim 6">
            <a:extLst>
              <a:ext uri="{FF2B5EF4-FFF2-40B4-BE49-F238E27FC236}">
                <a16:creationId xmlns:a16="http://schemas.microsoft.com/office/drawing/2014/main" id="{BE3C0569-B017-08D7-8933-AEFC9660D150}"/>
              </a:ext>
            </a:extLst>
          </p:cNvPr>
          <p:cNvPicPr>
            <a:picLocks noChangeAspect="1"/>
          </p:cNvPicPr>
          <p:nvPr/>
        </p:nvPicPr>
        <p:blipFill>
          <a:blip r:embed="rId3"/>
          <a:stretch>
            <a:fillRect/>
          </a:stretch>
        </p:blipFill>
        <p:spPr>
          <a:xfrm>
            <a:off x="228600" y="514510"/>
            <a:ext cx="7772400" cy="3569593"/>
          </a:xfrm>
          <a:prstGeom prst="rect">
            <a:avLst/>
          </a:prstGeom>
        </p:spPr>
      </p:pic>
      <p:pic>
        <p:nvPicPr>
          <p:cNvPr id="9" name="Resim 8" descr="ekran görüntüsü, mor, 3B modelleme, video oyunu yazılımı içeren bir resim&#10;&#10;Açıklama otomatik olarak oluşturuldu">
            <a:extLst>
              <a:ext uri="{FF2B5EF4-FFF2-40B4-BE49-F238E27FC236}">
                <a16:creationId xmlns:a16="http://schemas.microsoft.com/office/drawing/2014/main" id="{E4C0010B-8F72-FD31-30E8-B706D240A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457700"/>
            <a:ext cx="8271039" cy="3772175"/>
          </a:xfrm>
          <a:prstGeom prst="rect">
            <a:avLst/>
          </a:prstGeom>
        </p:spPr>
      </p:pic>
      <p:sp>
        <p:nvSpPr>
          <p:cNvPr id="10" name="TextBox 5">
            <a:extLst>
              <a:ext uri="{FF2B5EF4-FFF2-40B4-BE49-F238E27FC236}">
                <a16:creationId xmlns:a16="http://schemas.microsoft.com/office/drawing/2014/main" id="{CE8891A5-1B42-E5B5-356A-38010134E613}"/>
              </a:ext>
            </a:extLst>
          </p:cNvPr>
          <p:cNvSpPr txBox="1"/>
          <p:nvPr/>
        </p:nvSpPr>
        <p:spPr>
          <a:xfrm>
            <a:off x="228600" y="8425804"/>
            <a:ext cx="13639800" cy="1759841"/>
          </a:xfrm>
          <a:prstGeom prst="rect">
            <a:avLst/>
          </a:prstGeom>
        </p:spPr>
        <p:txBody>
          <a:bodyPr wrap="square" lIns="0" tIns="0" rIns="0" bIns="0" rtlCol="0" anchor="t">
            <a:spAutoFit/>
          </a:bodyPr>
          <a:lstStyle/>
          <a:p>
            <a:pPr algn="ctr">
              <a:lnSpc>
                <a:spcPts val="3499"/>
              </a:lnSpc>
            </a:pPr>
            <a:r>
              <a:rPr lang="tr-TR" sz="2499" spc="49" dirty="0">
                <a:solidFill>
                  <a:srgbClr val="FFFFFF"/>
                </a:solidFill>
                <a:latin typeface="Raleway"/>
              </a:rPr>
              <a:t>-Nöral ağın </a:t>
            </a:r>
            <a:r>
              <a:rPr lang="tr-TR" sz="2499" spc="49" dirty="0" err="1">
                <a:solidFill>
                  <a:srgbClr val="FFFFFF"/>
                </a:solidFill>
                <a:latin typeface="Raleway"/>
              </a:rPr>
              <a:t>prefabını</a:t>
            </a:r>
            <a:r>
              <a:rPr lang="tr-TR" sz="2499" spc="49" dirty="0">
                <a:solidFill>
                  <a:srgbClr val="FFFFFF"/>
                </a:solidFill>
                <a:latin typeface="Raleway"/>
              </a:rPr>
              <a:t> oluşturmak ve bu </a:t>
            </a:r>
            <a:r>
              <a:rPr lang="tr-TR" sz="2499" spc="49" dirty="0" err="1">
                <a:solidFill>
                  <a:srgbClr val="FFFFFF"/>
                </a:solidFill>
                <a:latin typeface="Raleway"/>
              </a:rPr>
              <a:t>prefabı</a:t>
            </a:r>
            <a:r>
              <a:rPr lang="tr-TR" sz="2499" spc="49" dirty="0">
                <a:solidFill>
                  <a:srgbClr val="FFFFFF"/>
                </a:solidFill>
                <a:latin typeface="Raleway"/>
              </a:rPr>
              <a:t> dinamik olarak tanımladıktan sonra kod üzerinden mantıksal değişiklikleri yapmak zorlayıcıydı.</a:t>
            </a:r>
          </a:p>
          <a:p>
            <a:pPr algn="ctr">
              <a:lnSpc>
                <a:spcPts val="3499"/>
              </a:lnSpc>
            </a:pPr>
            <a:r>
              <a:rPr lang="tr-TR" sz="2499" spc="49" dirty="0">
                <a:solidFill>
                  <a:srgbClr val="FFFFFF"/>
                </a:solidFill>
                <a:latin typeface="Raleway"/>
              </a:rPr>
              <a:t>- Bilgi vermek amacıyla sürekli ray </a:t>
            </a:r>
            <a:r>
              <a:rPr lang="tr-TR" sz="2499" spc="49" dirty="0" err="1">
                <a:solidFill>
                  <a:srgbClr val="FFFFFF"/>
                </a:solidFill>
                <a:latin typeface="Raleway"/>
              </a:rPr>
              <a:t>casting</a:t>
            </a:r>
            <a:r>
              <a:rPr lang="tr-TR" sz="2499" spc="49" dirty="0">
                <a:solidFill>
                  <a:srgbClr val="FFFFFF"/>
                </a:solidFill>
                <a:latin typeface="Raleway"/>
              </a:rPr>
              <a:t> yaparak kullanıcıya baktığı objelerin bilgisini vermek zaman aldı. </a:t>
            </a:r>
          </a:p>
        </p:txBody>
      </p:sp>
      <p:sp>
        <p:nvSpPr>
          <p:cNvPr id="11" name="Freeform 4">
            <a:extLst>
              <a:ext uri="{FF2B5EF4-FFF2-40B4-BE49-F238E27FC236}">
                <a16:creationId xmlns:a16="http://schemas.microsoft.com/office/drawing/2014/main" id="{DAA3809C-ED2A-0B00-E3C4-9C8DB1EB35F0}"/>
              </a:ext>
            </a:extLst>
          </p:cNvPr>
          <p:cNvSpPr/>
          <p:nvPr/>
        </p:nvSpPr>
        <p:spPr>
          <a:xfrm>
            <a:off x="12852004" y="1822057"/>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1727"/>
        </a:solidFill>
        <a:effectLst/>
      </p:bgPr>
    </p:bg>
    <p:spTree>
      <p:nvGrpSpPr>
        <p:cNvPr id="1" name=""/>
        <p:cNvGrpSpPr/>
        <p:nvPr/>
      </p:nvGrpSpPr>
      <p:grpSpPr>
        <a:xfrm>
          <a:off x="0" y="0"/>
          <a:ext cx="0" cy="0"/>
          <a:chOff x="0" y="0"/>
          <a:chExt cx="0" cy="0"/>
        </a:xfrm>
      </p:grpSpPr>
      <p:sp>
        <p:nvSpPr>
          <p:cNvPr id="4" name="TextBox 4"/>
          <p:cNvSpPr txBox="1"/>
          <p:nvPr/>
        </p:nvSpPr>
        <p:spPr>
          <a:xfrm>
            <a:off x="10856339" y="1313394"/>
            <a:ext cx="8913748" cy="459293"/>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4000" b="0" i="0" u="none" strike="noStrike" kern="1200" cap="none" spc="49" normalizeH="0" baseline="0" noProof="0" dirty="0">
                <a:ln>
                  <a:noFill/>
                </a:ln>
                <a:solidFill>
                  <a:srgbClr val="FFFFFF"/>
                </a:solidFill>
                <a:effectLst/>
                <a:uLnTx/>
                <a:uFillTx/>
                <a:latin typeface="Raleway"/>
                <a:ea typeface="+mn-ea"/>
                <a:cs typeface="+mn-cs"/>
              </a:rPr>
              <a:t>Final Sahnesi</a:t>
            </a:r>
            <a:endParaRPr kumimoji="0" lang="en-US" sz="4000" b="0" i="0" u="none" strike="noStrike" kern="1200" cap="none" spc="49" normalizeH="0" baseline="0" noProof="0" dirty="0">
              <a:ln>
                <a:noFill/>
              </a:ln>
              <a:solidFill>
                <a:srgbClr val="FFFFFF"/>
              </a:solidFill>
              <a:effectLst/>
              <a:uLnTx/>
              <a:uFillTx/>
              <a:latin typeface="Raleway"/>
              <a:ea typeface="+mn-ea"/>
              <a:cs typeface="+mn-cs"/>
            </a:endParaRPr>
          </a:p>
        </p:txBody>
      </p:sp>
      <p:sp>
        <p:nvSpPr>
          <p:cNvPr id="5" name="TextBox 5"/>
          <p:cNvSpPr txBox="1"/>
          <p:nvPr/>
        </p:nvSpPr>
        <p:spPr>
          <a:xfrm>
            <a:off x="12380339" y="2864810"/>
            <a:ext cx="5374261" cy="1759841"/>
          </a:xfrm>
          <a:prstGeom prst="rect">
            <a:avLst/>
          </a:prstGeom>
        </p:spPr>
        <p:txBody>
          <a:bodyPr wrap="square"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tr-TR" sz="2499" b="0" i="0" u="none" strike="noStrike" kern="1200" cap="none" spc="49" normalizeH="0" baseline="0" noProof="0" dirty="0" err="1">
                <a:ln>
                  <a:noFill/>
                </a:ln>
                <a:solidFill>
                  <a:srgbClr val="FFFFFF"/>
                </a:solidFill>
                <a:effectLst/>
                <a:uLnTx/>
                <a:uFillTx/>
                <a:latin typeface="Raleway"/>
                <a:ea typeface="+mn-ea"/>
                <a:cs typeface="+mn-cs"/>
              </a:rPr>
              <a:t>Firewall’ı</a:t>
            </a:r>
            <a:r>
              <a:rPr kumimoji="0" lang="tr-TR" sz="2499" b="0" i="0" u="none" strike="noStrike" kern="1200" cap="none" spc="49" normalizeH="0" baseline="0" noProof="0" dirty="0">
                <a:ln>
                  <a:noFill/>
                </a:ln>
                <a:solidFill>
                  <a:srgbClr val="FFFFFF"/>
                </a:solidFill>
                <a:effectLst/>
                <a:uLnTx/>
                <a:uFillTx/>
                <a:latin typeface="Raleway"/>
                <a:ea typeface="+mn-ea"/>
                <a:cs typeface="+mn-cs"/>
              </a:rPr>
              <a:t> öğretmek ve yapay zekanın</a:t>
            </a:r>
            <a:br>
              <a:rPr kumimoji="0" lang="tr-TR" sz="2499" b="0" i="0" u="none" strike="noStrike" kern="1200" cap="none" spc="49" normalizeH="0" baseline="0" noProof="0" dirty="0">
                <a:ln>
                  <a:noFill/>
                </a:ln>
                <a:solidFill>
                  <a:srgbClr val="FFFFFF"/>
                </a:solidFill>
                <a:effectLst/>
                <a:uLnTx/>
                <a:uFillTx/>
                <a:latin typeface="Raleway"/>
                <a:ea typeface="+mn-ea"/>
                <a:cs typeface="+mn-cs"/>
              </a:rPr>
            </a:br>
            <a:r>
              <a:rPr kumimoji="0" lang="tr-TR" sz="2499" b="0" i="0" u="none" strike="noStrike" kern="1200" cap="none" spc="49" normalizeH="0" baseline="0" noProof="0" dirty="0">
                <a:ln>
                  <a:noFill/>
                </a:ln>
                <a:solidFill>
                  <a:srgbClr val="FFFFFF"/>
                </a:solidFill>
                <a:effectLst/>
                <a:uLnTx/>
                <a:uFillTx/>
                <a:latin typeface="Raleway"/>
                <a:ea typeface="+mn-ea"/>
                <a:cs typeface="+mn-cs"/>
              </a:rPr>
              <a:t>asıl amacıyla yüzleştiğimiz</a:t>
            </a:r>
          </a:p>
          <a:p>
            <a:pPr marL="0" marR="0" lvl="0" indent="0" algn="ctr" defTabSz="914400" rtl="0" eaLnBrk="1" fontAlgn="auto" latinLnBrk="0" hangingPunct="1">
              <a:lnSpc>
                <a:spcPts val="3499"/>
              </a:lnSpc>
              <a:spcBef>
                <a:spcPts val="0"/>
              </a:spcBef>
              <a:spcAft>
                <a:spcPts val="0"/>
              </a:spcAft>
              <a:buClrTx/>
              <a:buSzTx/>
              <a:buFontTx/>
              <a:buNone/>
              <a:tabLst/>
              <a:defRPr/>
            </a:pPr>
            <a:r>
              <a:rPr lang="tr-TR" sz="2499" spc="49" dirty="0">
                <a:solidFill>
                  <a:srgbClr val="FFFFFF"/>
                </a:solidFill>
                <a:latin typeface="Raleway"/>
              </a:rPr>
              <a:t>Final bölümümüz</a:t>
            </a:r>
            <a:endParaRPr kumimoji="0" lang="en-US" sz="2499" b="0" i="0" u="none" strike="noStrike" kern="1200" cap="none" spc="49" normalizeH="0" baseline="0" noProof="0" dirty="0">
              <a:ln>
                <a:noFill/>
              </a:ln>
              <a:solidFill>
                <a:srgbClr val="FFFFFF"/>
              </a:solidFill>
              <a:effectLst/>
              <a:uLnTx/>
              <a:uFillTx/>
              <a:latin typeface="Raleway"/>
              <a:ea typeface="+mn-ea"/>
              <a:cs typeface="+mn-cs"/>
            </a:endParaRPr>
          </a:p>
        </p:txBody>
      </p:sp>
      <p:sp>
        <p:nvSpPr>
          <p:cNvPr id="10" name="TextBox 5">
            <a:extLst>
              <a:ext uri="{FF2B5EF4-FFF2-40B4-BE49-F238E27FC236}">
                <a16:creationId xmlns:a16="http://schemas.microsoft.com/office/drawing/2014/main" id="{CE8891A5-1B42-E5B5-356A-38010134E613}"/>
              </a:ext>
            </a:extLst>
          </p:cNvPr>
          <p:cNvSpPr txBox="1"/>
          <p:nvPr/>
        </p:nvSpPr>
        <p:spPr>
          <a:xfrm>
            <a:off x="-125781" y="8454939"/>
            <a:ext cx="13639800" cy="1311000"/>
          </a:xfrm>
          <a:prstGeom prst="rect">
            <a:avLst/>
          </a:prstGeom>
        </p:spPr>
        <p:txBody>
          <a:bodyPr wrap="square" lIns="0" tIns="0" rIns="0" bIns="0" rtlCol="0" anchor="t">
            <a:spAutoFit/>
          </a:bodyPr>
          <a:lstStyle/>
          <a:p>
            <a:pPr marL="342900" marR="0" lvl="0" indent="-342900" algn="ctr" defTabSz="914400" rtl="0" eaLnBrk="1" fontAlgn="auto" latinLnBrk="0" hangingPunct="1">
              <a:lnSpc>
                <a:spcPts val="3499"/>
              </a:lnSpc>
              <a:spcBef>
                <a:spcPts val="0"/>
              </a:spcBef>
              <a:spcAft>
                <a:spcPts val="0"/>
              </a:spcAft>
              <a:buClrTx/>
              <a:buSzTx/>
              <a:buFontTx/>
              <a:buChar char="-"/>
              <a:tabLst/>
              <a:defRPr/>
            </a:pPr>
            <a:r>
              <a:rPr kumimoji="0" lang="tr-TR" sz="2499" b="0" i="0" u="none" strike="noStrike" kern="1200" cap="none" spc="49" normalizeH="0" baseline="0" noProof="0" dirty="0" err="1">
                <a:ln>
                  <a:noFill/>
                </a:ln>
                <a:solidFill>
                  <a:srgbClr val="FFFFFF"/>
                </a:solidFill>
                <a:effectLst/>
                <a:uLnTx/>
                <a:uFillTx/>
                <a:latin typeface="Raleway"/>
                <a:ea typeface="+mn-ea"/>
                <a:cs typeface="+mn-cs"/>
              </a:rPr>
              <a:t>Assetlerde</a:t>
            </a:r>
            <a:r>
              <a:rPr kumimoji="0" lang="tr-TR" sz="2499" b="0" i="0" u="none" strike="noStrike" kern="1200" cap="none" spc="49" normalizeH="0" baseline="0" noProof="0" dirty="0">
                <a:ln>
                  <a:noFill/>
                </a:ln>
                <a:solidFill>
                  <a:srgbClr val="FFFFFF"/>
                </a:solidFill>
                <a:effectLst/>
                <a:uLnTx/>
                <a:uFillTx/>
                <a:latin typeface="Raleway"/>
                <a:ea typeface="+mn-ea"/>
                <a:cs typeface="+mn-cs"/>
              </a:rPr>
              <a:t> bulunan karakterlerin animasyonlarının düzenlenmesi </a:t>
            </a:r>
            <a:r>
              <a:rPr kumimoji="0" lang="tr-TR" sz="2499" b="0" i="0" u="none" strike="noStrike" kern="1200" cap="none" spc="49" normalizeH="0" baseline="0" noProof="0" dirty="0" err="1">
                <a:ln>
                  <a:noFill/>
                </a:ln>
                <a:solidFill>
                  <a:srgbClr val="FFFFFF"/>
                </a:solidFill>
                <a:effectLst/>
                <a:uLnTx/>
                <a:uFillTx/>
                <a:latin typeface="Raleway"/>
                <a:ea typeface="+mn-ea"/>
                <a:cs typeface="+mn-cs"/>
              </a:rPr>
              <a:t>ço</a:t>
            </a:r>
            <a:r>
              <a:rPr lang="tr-TR" sz="2499" spc="49" dirty="0">
                <a:solidFill>
                  <a:srgbClr val="FFFFFF"/>
                </a:solidFill>
                <a:latin typeface="Raleway"/>
              </a:rPr>
              <a:t>k zaman aldı.</a:t>
            </a:r>
            <a:br>
              <a:rPr lang="tr-TR" sz="2499" spc="49" dirty="0">
                <a:solidFill>
                  <a:srgbClr val="FFFFFF"/>
                </a:solidFill>
                <a:latin typeface="Raleway"/>
              </a:rPr>
            </a:br>
            <a:r>
              <a:rPr lang="tr-TR" sz="2499" spc="49" dirty="0">
                <a:solidFill>
                  <a:srgbClr val="FFFFFF"/>
                </a:solidFill>
                <a:latin typeface="Raleway"/>
              </a:rPr>
              <a:t>- Düşmanın kodlanması zorlayıcıydı.</a:t>
            </a:r>
          </a:p>
          <a:p>
            <a:pPr marL="342900" marR="0" lvl="0" indent="-342900" algn="ctr" defTabSz="914400" rtl="0" eaLnBrk="1" fontAlgn="auto" latinLnBrk="0" hangingPunct="1">
              <a:lnSpc>
                <a:spcPts val="3499"/>
              </a:lnSpc>
              <a:spcBef>
                <a:spcPts val="0"/>
              </a:spcBef>
              <a:spcAft>
                <a:spcPts val="0"/>
              </a:spcAft>
              <a:buClrTx/>
              <a:buSzTx/>
              <a:buFontTx/>
              <a:buChar char="-"/>
              <a:tabLst/>
              <a:defRPr/>
            </a:pPr>
            <a:r>
              <a:rPr lang="tr-TR" sz="2499" spc="49" dirty="0" err="1">
                <a:solidFill>
                  <a:srgbClr val="FFFFFF"/>
                </a:solidFill>
                <a:latin typeface="Raleway"/>
              </a:rPr>
              <a:t>Assetin</a:t>
            </a:r>
            <a:r>
              <a:rPr lang="tr-TR" sz="2499" spc="49" dirty="0">
                <a:solidFill>
                  <a:srgbClr val="FFFFFF"/>
                </a:solidFill>
                <a:latin typeface="Raleway"/>
              </a:rPr>
              <a:t> büyük olması </a:t>
            </a:r>
            <a:r>
              <a:rPr lang="tr-TR" sz="2499" spc="49" dirty="0" err="1">
                <a:solidFill>
                  <a:srgbClr val="FFFFFF"/>
                </a:solidFill>
                <a:latin typeface="Raleway"/>
              </a:rPr>
              <a:t>NavMeshin</a:t>
            </a:r>
            <a:r>
              <a:rPr lang="tr-TR" sz="2499" spc="49" dirty="0">
                <a:solidFill>
                  <a:srgbClr val="FFFFFF"/>
                </a:solidFill>
                <a:latin typeface="Raleway"/>
              </a:rPr>
              <a:t> kompleksleşmesine sebep oldu</a:t>
            </a:r>
            <a:endParaRPr kumimoji="0" lang="tr-TR" sz="2499" b="0" i="0" u="none" strike="noStrike" kern="1200" cap="none" spc="49" normalizeH="0" baseline="0" noProof="0" dirty="0">
              <a:ln>
                <a:noFill/>
              </a:ln>
              <a:solidFill>
                <a:srgbClr val="FFFFFF"/>
              </a:solidFill>
              <a:effectLst/>
              <a:uLnTx/>
              <a:uFillTx/>
              <a:latin typeface="Raleway"/>
              <a:ea typeface="+mn-ea"/>
              <a:cs typeface="+mn-cs"/>
            </a:endParaRPr>
          </a:p>
        </p:txBody>
      </p:sp>
      <p:pic>
        <p:nvPicPr>
          <p:cNvPr id="6" name="Resim 5" descr="metin, ekran görüntüsü, multimedya yazılımı, grafik yazılımı içeren bir resim&#10;&#10;Açıklama otomatik olarak oluşturuldu">
            <a:extLst>
              <a:ext uri="{FF2B5EF4-FFF2-40B4-BE49-F238E27FC236}">
                <a16:creationId xmlns:a16="http://schemas.microsoft.com/office/drawing/2014/main" id="{274D3A70-1E6E-FE01-95A0-220F6065D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28700"/>
            <a:ext cx="12445378" cy="6319615"/>
          </a:xfrm>
          <a:prstGeom prst="rect">
            <a:avLst/>
          </a:prstGeom>
        </p:spPr>
      </p:pic>
      <p:sp>
        <p:nvSpPr>
          <p:cNvPr id="8" name="Freeform 4">
            <a:extLst>
              <a:ext uri="{FF2B5EF4-FFF2-40B4-BE49-F238E27FC236}">
                <a16:creationId xmlns:a16="http://schemas.microsoft.com/office/drawing/2014/main" id="{2B8D9D4C-BA75-45E0-0B7D-F2C22429469B}"/>
              </a:ext>
            </a:extLst>
          </p:cNvPr>
          <p:cNvSpPr/>
          <p:nvPr/>
        </p:nvSpPr>
        <p:spPr>
          <a:xfrm>
            <a:off x="12852004" y="1822057"/>
            <a:ext cx="8872446" cy="755801"/>
          </a:xfrm>
          <a:custGeom>
            <a:avLst/>
            <a:gdLst/>
            <a:ahLst/>
            <a:cxnLst/>
            <a:rect l="l" t="t" r="r" b="b"/>
            <a:pathLst>
              <a:path w="8872446" h="755801">
                <a:moveTo>
                  <a:pt x="0" y="0"/>
                </a:moveTo>
                <a:lnTo>
                  <a:pt x="8872445" y="0"/>
                </a:lnTo>
                <a:lnTo>
                  <a:pt x="8872445" y="755801"/>
                </a:lnTo>
                <a:lnTo>
                  <a:pt x="0" y="7558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pic>
        <p:nvPicPr>
          <p:cNvPr id="12" name="Resim 11" descr="ekran görüntüsü, kırmızı, renklilik, portakal, turuncu içeren bir resim&#10;&#10;Açıklama otomatik olarak oluşturuldu">
            <a:extLst>
              <a:ext uri="{FF2B5EF4-FFF2-40B4-BE49-F238E27FC236}">
                <a16:creationId xmlns:a16="http://schemas.microsoft.com/office/drawing/2014/main" id="{4EBBE553-DF37-ADDB-36C1-8C17ABDB3E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4403" y="5372100"/>
            <a:ext cx="4217619" cy="4217619"/>
          </a:xfrm>
          <a:prstGeom prst="rect">
            <a:avLst/>
          </a:prstGeom>
        </p:spPr>
      </p:pic>
    </p:spTree>
    <p:extLst>
      <p:ext uri="{BB962C8B-B14F-4D97-AF65-F5344CB8AC3E}">
        <p14:creationId xmlns:p14="http://schemas.microsoft.com/office/powerpoint/2010/main" val="1806682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452</Words>
  <Application>Microsoft Office PowerPoint</Application>
  <PresentationFormat>Özel</PresentationFormat>
  <Paragraphs>59</Paragraphs>
  <Slides>11</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11</vt:i4>
      </vt:variant>
    </vt:vector>
  </HeadingPairs>
  <TitlesOfParts>
    <vt:vector size="17" baseType="lpstr">
      <vt:lpstr>Raleway</vt:lpstr>
      <vt:lpstr>Calibri</vt:lpstr>
      <vt:lpstr>Arial</vt:lpstr>
      <vt:lpstr>Raleway Bold</vt:lpstr>
      <vt:lpstr>Rubik One</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Modern Esport Gaming Presentation</dc:title>
  <cp:lastModifiedBy>HARUN SERKAN METİN</cp:lastModifiedBy>
  <cp:revision>11</cp:revision>
  <dcterms:created xsi:type="dcterms:W3CDTF">2006-08-16T00:00:00Z</dcterms:created>
  <dcterms:modified xsi:type="dcterms:W3CDTF">2023-08-19T03:34:48Z</dcterms:modified>
  <dc:identifier>DAFoKj5MCzk</dc:identifier>
</cp:coreProperties>
</file>